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7589"/>
    <a:srgbClr val="008080"/>
    <a:srgbClr val="A9DA74"/>
    <a:srgbClr val="88FC88"/>
    <a:srgbClr val="06D406"/>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69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V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VE"/>
          </a:p>
        </p:txBody>
      </p:sp>
      <p:sp>
        <p:nvSpPr>
          <p:cNvPr id="4" name="Date Placeholder 3"/>
          <p:cNvSpPr>
            <a:spLocks noGrp="1"/>
          </p:cNvSpPr>
          <p:nvPr>
            <p:ph type="dt" sz="half" idx="10"/>
          </p:nvPr>
        </p:nvSpPr>
        <p:spPr/>
        <p:txBody>
          <a:bodyPr/>
          <a:lstStyle/>
          <a:p>
            <a:fld id="{0F1DAAB7-95EF-4EA9-A868-643A4221C2B4}" type="datetimeFigureOut">
              <a:rPr lang="es-VE" smtClean="0"/>
              <a:pPr/>
              <a:t>26/04/2013</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95AC3A99-635C-49B3-883C-01BF5DED169F}" type="slidenum">
              <a:rPr lang="es-VE" smtClean="0"/>
              <a:pPr/>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V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Date Placeholder 3"/>
          <p:cNvSpPr>
            <a:spLocks noGrp="1"/>
          </p:cNvSpPr>
          <p:nvPr>
            <p:ph type="dt" sz="half" idx="10"/>
          </p:nvPr>
        </p:nvSpPr>
        <p:spPr/>
        <p:txBody>
          <a:bodyPr/>
          <a:lstStyle/>
          <a:p>
            <a:fld id="{0F1DAAB7-95EF-4EA9-A868-643A4221C2B4}" type="datetimeFigureOut">
              <a:rPr lang="es-VE" smtClean="0"/>
              <a:pPr/>
              <a:t>26/04/2013</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95AC3A99-635C-49B3-883C-01BF5DED169F}" type="slidenum">
              <a:rPr lang="es-VE" smtClean="0"/>
              <a:pPr/>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V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Date Placeholder 3"/>
          <p:cNvSpPr>
            <a:spLocks noGrp="1"/>
          </p:cNvSpPr>
          <p:nvPr>
            <p:ph type="dt" sz="half" idx="10"/>
          </p:nvPr>
        </p:nvSpPr>
        <p:spPr/>
        <p:txBody>
          <a:bodyPr/>
          <a:lstStyle/>
          <a:p>
            <a:fld id="{0F1DAAB7-95EF-4EA9-A868-643A4221C2B4}" type="datetimeFigureOut">
              <a:rPr lang="es-VE" smtClean="0"/>
              <a:pPr/>
              <a:t>26/04/2013</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95AC3A99-635C-49B3-883C-01BF5DED169F}" type="slidenum">
              <a:rPr lang="es-VE" smtClean="0"/>
              <a:pPr/>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V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Date Placeholder 3"/>
          <p:cNvSpPr>
            <a:spLocks noGrp="1"/>
          </p:cNvSpPr>
          <p:nvPr>
            <p:ph type="dt" sz="half" idx="10"/>
          </p:nvPr>
        </p:nvSpPr>
        <p:spPr/>
        <p:txBody>
          <a:bodyPr/>
          <a:lstStyle/>
          <a:p>
            <a:fld id="{0F1DAAB7-95EF-4EA9-A868-643A4221C2B4}" type="datetimeFigureOut">
              <a:rPr lang="es-VE" smtClean="0"/>
              <a:pPr/>
              <a:t>26/04/2013</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95AC3A99-635C-49B3-883C-01BF5DED169F}" type="slidenum">
              <a:rPr lang="es-VE" smtClean="0"/>
              <a:pPr/>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V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1DAAB7-95EF-4EA9-A868-643A4221C2B4}" type="datetimeFigureOut">
              <a:rPr lang="es-VE" smtClean="0"/>
              <a:pPr/>
              <a:t>26/04/2013</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95AC3A99-635C-49B3-883C-01BF5DED169F}" type="slidenum">
              <a:rPr lang="es-VE" smtClean="0"/>
              <a:pPr/>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V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5" name="Date Placeholder 4"/>
          <p:cNvSpPr>
            <a:spLocks noGrp="1"/>
          </p:cNvSpPr>
          <p:nvPr>
            <p:ph type="dt" sz="half" idx="10"/>
          </p:nvPr>
        </p:nvSpPr>
        <p:spPr/>
        <p:txBody>
          <a:bodyPr/>
          <a:lstStyle/>
          <a:p>
            <a:fld id="{0F1DAAB7-95EF-4EA9-A868-643A4221C2B4}" type="datetimeFigureOut">
              <a:rPr lang="es-VE" smtClean="0"/>
              <a:pPr/>
              <a:t>26/04/2013</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95AC3A99-635C-49B3-883C-01BF5DED169F}" type="slidenum">
              <a:rPr lang="es-VE" smtClean="0"/>
              <a:pPr/>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V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7" name="Date Placeholder 6"/>
          <p:cNvSpPr>
            <a:spLocks noGrp="1"/>
          </p:cNvSpPr>
          <p:nvPr>
            <p:ph type="dt" sz="half" idx="10"/>
          </p:nvPr>
        </p:nvSpPr>
        <p:spPr/>
        <p:txBody>
          <a:bodyPr/>
          <a:lstStyle/>
          <a:p>
            <a:fld id="{0F1DAAB7-95EF-4EA9-A868-643A4221C2B4}" type="datetimeFigureOut">
              <a:rPr lang="es-VE" smtClean="0"/>
              <a:pPr/>
              <a:t>26/04/2013</a:t>
            </a:fld>
            <a:endParaRPr lang="es-VE"/>
          </a:p>
        </p:txBody>
      </p:sp>
      <p:sp>
        <p:nvSpPr>
          <p:cNvPr id="8" name="Footer Placeholder 7"/>
          <p:cNvSpPr>
            <a:spLocks noGrp="1"/>
          </p:cNvSpPr>
          <p:nvPr>
            <p:ph type="ftr" sz="quarter" idx="11"/>
          </p:nvPr>
        </p:nvSpPr>
        <p:spPr/>
        <p:txBody>
          <a:bodyPr/>
          <a:lstStyle/>
          <a:p>
            <a:endParaRPr lang="es-VE"/>
          </a:p>
        </p:txBody>
      </p:sp>
      <p:sp>
        <p:nvSpPr>
          <p:cNvPr id="9" name="Slide Number Placeholder 8"/>
          <p:cNvSpPr>
            <a:spLocks noGrp="1"/>
          </p:cNvSpPr>
          <p:nvPr>
            <p:ph type="sldNum" sz="quarter" idx="12"/>
          </p:nvPr>
        </p:nvSpPr>
        <p:spPr/>
        <p:txBody>
          <a:bodyPr/>
          <a:lstStyle/>
          <a:p>
            <a:fld id="{95AC3A99-635C-49B3-883C-01BF5DED169F}" type="slidenum">
              <a:rPr lang="es-VE" smtClean="0"/>
              <a:pPr/>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VE"/>
          </a:p>
        </p:txBody>
      </p:sp>
      <p:sp>
        <p:nvSpPr>
          <p:cNvPr id="3" name="Date Placeholder 2"/>
          <p:cNvSpPr>
            <a:spLocks noGrp="1"/>
          </p:cNvSpPr>
          <p:nvPr>
            <p:ph type="dt" sz="half" idx="10"/>
          </p:nvPr>
        </p:nvSpPr>
        <p:spPr/>
        <p:txBody>
          <a:bodyPr/>
          <a:lstStyle/>
          <a:p>
            <a:fld id="{0F1DAAB7-95EF-4EA9-A868-643A4221C2B4}" type="datetimeFigureOut">
              <a:rPr lang="es-VE" smtClean="0"/>
              <a:pPr/>
              <a:t>26/04/2013</a:t>
            </a:fld>
            <a:endParaRPr lang="es-VE"/>
          </a:p>
        </p:txBody>
      </p:sp>
      <p:sp>
        <p:nvSpPr>
          <p:cNvPr id="4" name="Footer Placeholder 3"/>
          <p:cNvSpPr>
            <a:spLocks noGrp="1"/>
          </p:cNvSpPr>
          <p:nvPr>
            <p:ph type="ftr" sz="quarter" idx="11"/>
          </p:nvPr>
        </p:nvSpPr>
        <p:spPr/>
        <p:txBody>
          <a:bodyPr/>
          <a:lstStyle/>
          <a:p>
            <a:endParaRPr lang="es-VE"/>
          </a:p>
        </p:txBody>
      </p:sp>
      <p:sp>
        <p:nvSpPr>
          <p:cNvPr id="5" name="Slide Number Placeholder 4"/>
          <p:cNvSpPr>
            <a:spLocks noGrp="1"/>
          </p:cNvSpPr>
          <p:nvPr>
            <p:ph type="sldNum" sz="quarter" idx="12"/>
          </p:nvPr>
        </p:nvSpPr>
        <p:spPr/>
        <p:txBody>
          <a:bodyPr/>
          <a:lstStyle/>
          <a:p>
            <a:fld id="{95AC3A99-635C-49B3-883C-01BF5DED169F}" type="slidenum">
              <a:rPr lang="es-VE" smtClean="0"/>
              <a:pPr/>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1DAAB7-95EF-4EA9-A868-643A4221C2B4}" type="datetimeFigureOut">
              <a:rPr lang="es-VE" smtClean="0"/>
              <a:pPr/>
              <a:t>26/04/2013</a:t>
            </a:fld>
            <a:endParaRPr lang="es-VE"/>
          </a:p>
        </p:txBody>
      </p:sp>
      <p:sp>
        <p:nvSpPr>
          <p:cNvPr id="3" name="Footer Placeholder 2"/>
          <p:cNvSpPr>
            <a:spLocks noGrp="1"/>
          </p:cNvSpPr>
          <p:nvPr>
            <p:ph type="ftr" sz="quarter" idx="11"/>
          </p:nvPr>
        </p:nvSpPr>
        <p:spPr/>
        <p:txBody>
          <a:bodyPr/>
          <a:lstStyle/>
          <a:p>
            <a:endParaRPr lang="es-VE"/>
          </a:p>
        </p:txBody>
      </p:sp>
      <p:sp>
        <p:nvSpPr>
          <p:cNvPr id="4" name="Slide Number Placeholder 3"/>
          <p:cNvSpPr>
            <a:spLocks noGrp="1"/>
          </p:cNvSpPr>
          <p:nvPr>
            <p:ph type="sldNum" sz="quarter" idx="12"/>
          </p:nvPr>
        </p:nvSpPr>
        <p:spPr/>
        <p:txBody>
          <a:bodyPr/>
          <a:lstStyle/>
          <a:p>
            <a:fld id="{95AC3A99-635C-49B3-883C-01BF5DED169F}" type="slidenum">
              <a:rPr lang="es-VE" smtClean="0"/>
              <a:pPr/>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V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DAAB7-95EF-4EA9-A868-643A4221C2B4}" type="datetimeFigureOut">
              <a:rPr lang="es-VE" smtClean="0"/>
              <a:pPr/>
              <a:t>26/04/2013</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95AC3A99-635C-49B3-883C-01BF5DED169F}" type="slidenum">
              <a:rPr lang="es-VE" smtClean="0"/>
              <a:pPr/>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V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DAAB7-95EF-4EA9-A868-643A4221C2B4}" type="datetimeFigureOut">
              <a:rPr lang="es-VE" smtClean="0"/>
              <a:pPr/>
              <a:t>26/04/2013</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95AC3A99-635C-49B3-883C-01BF5DED169F}" type="slidenum">
              <a:rPr lang="es-VE" smtClean="0"/>
              <a:pPr/>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V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V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1DAAB7-95EF-4EA9-A868-643A4221C2B4}" type="datetimeFigureOut">
              <a:rPr lang="es-VE" smtClean="0"/>
              <a:pPr/>
              <a:t>26/04/2013</a:t>
            </a:fld>
            <a:endParaRPr lang="es-V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AC3A99-635C-49B3-883C-01BF5DED169F}" type="slidenum">
              <a:rPr lang="es-VE" smtClean="0"/>
              <a:pPr/>
              <a:t>‹Nº›</a:t>
            </a:fld>
            <a:endParaRPr 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http://www.cerpe.org.ve/system/html/logojesuitas-3c96a767.jp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62000" y="1676400"/>
            <a:ext cx="7620996" cy="1414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lang="es-VE" sz="2000" b="1" dirty="0">
                <a:solidFill>
                  <a:srgbClr val="0096B9"/>
                </a:solidFill>
                <a:latin typeface="Tahoma" pitchFamily="34" charset="0"/>
                <a:ea typeface="Tahoma" pitchFamily="34" charset="0"/>
                <a:cs typeface="Tahoma" pitchFamily="34" charset="0"/>
              </a:rPr>
              <a:t>LA CALIDAD DE LA PROPUESTA EDUCATIVA </a:t>
            </a:r>
          </a:p>
          <a:p>
            <a:pPr marL="0" marR="0" lvl="0" indent="0" algn="ctr" defTabSz="914400" rtl="0" eaLnBrk="1" fontAlgn="base" latinLnBrk="0" hangingPunct="1">
              <a:lnSpc>
                <a:spcPct val="150000"/>
              </a:lnSpc>
              <a:spcBef>
                <a:spcPct val="0"/>
              </a:spcBef>
              <a:spcAft>
                <a:spcPct val="0"/>
              </a:spcAft>
              <a:buClrTx/>
              <a:buSzTx/>
              <a:buFontTx/>
              <a:buNone/>
              <a:tabLst/>
            </a:pPr>
            <a:r>
              <a:rPr lang="es-VE" sz="2000" b="1" dirty="0">
                <a:solidFill>
                  <a:srgbClr val="0096B9"/>
                </a:solidFill>
                <a:latin typeface="Tahoma" pitchFamily="34" charset="0"/>
                <a:ea typeface="Tahoma" pitchFamily="34" charset="0"/>
                <a:cs typeface="Tahoma" pitchFamily="34" charset="0"/>
              </a:rPr>
              <a:t>DE LAS ESCUELAS ALTERNATIVAS DE OSCASI </a:t>
            </a:r>
          </a:p>
          <a:p>
            <a:pPr marL="0" marR="0" lvl="0" indent="0" algn="ctr" defTabSz="914400" rtl="0" eaLnBrk="0" fontAlgn="base" latinLnBrk="0" hangingPunct="0">
              <a:lnSpc>
                <a:spcPct val="150000"/>
              </a:lnSpc>
              <a:spcBef>
                <a:spcPct val="0"/>
              </a:spcBef>
              <a:spcAft>
                <a:spcPct val="0"/>
              </a:spcAft>
              <a:buClrTx/>
              <a:buSzTx/>
              <a:buFontTx/>
              <a:buNone/>
              <a:tabLst/>
            </a:pPr>
            <a:r>
              <a:rPr lang="es-VE" sz="2000" b="1" dirty="0">
                <a:solidFill>
                  <a:srgbClr val="0096B9"/>
                </a:solidFill>
                <a:latin typeface="Tahoma" pitchFamily="34" charset="0"/>
                <a:ea typeface="Tahoma" pitchFamily="34" charset="0"/>
                <a:cs typeface="Tahoma" pitchFamily="34" charset="0"/>
              </a:rPr>
              <a:t>EN LO REFERENTE A LA FORMACIÓN DEL ESTUDIANTADO</a:t>
            </a:r>
          </a:p>
        </p:txBody>
      </p:sp>
      <p:sp>
        <p:nvSpPr>
          <p:cNvPr id="5" name="Rectangle 4"/>
          <p:cNvSpPr/>
          <p:nvPr/>
        </p:nvSpPr>
        <p:spPr>
          <a:xfrm>
            <a:off x="2590800" y="3581400"/>
            <a:ext cx="4343400" cy="1631216"/>
          </a:xfrm>
          <a:prstGeom prst="rect">
            <a:avLst/>
          </a:prstGeom>
        </p:spPr>
        <p:txBody>
          <a:bodyPr wrap="square">
            <a:spAutoFit/>
          </a:bodyPr>
          <a:lstStyle/>
          <a:p>
            <a:r>
              <a:rPr lang="es-VE" sz="2000" u="sng" dirty="0">
                <a:solidFill>
                  <a:srgbClr val="0096B9"/>
                </a:solidFill>
                <a:latin typeface="Tahoma" pitchFamily="34" charset="0"/>
                <a:ea typeface="Tahoma" pitchFamily="34" charset="0"/>
                <a:cs typeface="Tahoma" pitchFamily="34" charset="0"/>
              </a:rPr>
              <a:t>Desde la visión de las 4 </a:t>
            </a:r>
            <a:r>
              <a:rPr lang="es-VE" sz="2000" u="sng" dirty="0" err="1" smtClean="0">
                <a:solidFill>
                  <a:srgbClr val="0096B9"/>
                </a:solidFill>
                <a:latin typeface="Tahoma" pitchFamily="34" charset="0"/>
                <a:ea typeface="Tahoma" pitchFamily="34" charset="0"/>
                <a:cs typeface="Tahoma" pitchFamily="34" charset="0"/>
              </a:rPr>
              <a:t>C´s</a:t>
            </a:r>
            <a:endParaRPr lang="es-VE" sz="2000" u="sng" dirty="0" smtClean="0">
              <a:solidFill>
                <a:srgbClr val="0096B9"/>
              </a:solidFill>
              <a:latin typeface="Tahoma" pitchFamily="34" charset="0"/>
              <a:ea typeface="Tahoma" pitchFamily="34" charset="0"/>
              <a:cs typeface="Tahoma" pitchFamily="34" charset="0"/>
            </a:endParaRPr>
          </a:p>
          <a:p>
            <a:r>
              <a:rPr lang="es-VE" sz="2000" dirty="0" smtClean="0">
                <a:solidFill>
                  <a:srgbClr val="0096B9"/>
                </a:solidFill>
                <a:latin typeface="Tahoma" pitchFamily="34" charset="0"/>
                <a:ea typeface="Tahoma" pitchFamily="34" charset="0"/>
                <a:cs typeface="Tahoma" pitchFamily="34" charset="0"/>
              </a:rPr>
              <a:t>	Conscientes </a:t>
            </a:r>
          </a:p>
          <a:p>
            <a:r>
              <a:rPr lang="es-VE" sz="2000" dirty="0" smtClean="0">
                <a:solidFill>
                  <a:srgbClr val="0096B9"/>
                </a:solidFill>
                <a:latin typeface="Tahoma" pitchFamily="34" charset="0"/>
                <a:ea typeface="Tahoma" pitchFamily="34" charset="0"/>
                <a:cs typeface="Tahoma" pitchFamily="34" charset="0"/>
              </a:rPr>
              <a:t>	Competentes</a:t>
            </a:r>
            <a:endParaRPr lang="es-VE" sz="2000" dirty="0">
              <a:solidFill>
                <a:srgbClr val="0096B9"/>
              </a:solidFill>
              <a:latin typeface="Tahoma" pitchFamily="34" charset="0"/>
              <a:ea typeface="Tahoma" pitchFamily="34" charset="0"/>
              <a:cs typeface="Tahoma" pitchFamily="34" charset="0"/>
            </a:endParaRPr>
          </a:p>
          <a:p>
            <a:r>
              <a:rPr lang="es-VE" sz="2000" dirty="0" smtClean="0">
                <a:solidFill>
                  <a:srgbClr val="0096B9"/>
                </a:solidFill>
                <a:latin typeface="Tahoma" pitchFamily="34" charset="0"/>
                <a:ea typeface="Tahoma" pitchFamily="34" charset="0"/>
                <a:cs typeface="Tahoma" pitchFamily="34" charset="0"/>
              </a:rPr>
              <a:t>	Compasivas </a:t>
            </a:r>
            <a:endParaRPr lang="es-VE" sz="2000" dirty="0">
              <a:solidFill>
                <a:srgbClr val="0096B9"/>
              </a:solidFill>
              <a:latin typeface="Tahoma" pitchFamily="34" charset="0"/>
              <a:ea typeface="Tahoma" pitchFamily="34" charset="0"/>
              <a:cs typeface="Tahoma" pitchFamily="34" charset="0"/>
            </a:endParaRPr>
          </a:p>
          <a:p>
            <a:r>
              <a:rPr lang="es-VE" sz="2000" dirty="0" smtClean="0">
                <a:solidFill>
                  <a:srgbClr val="0096B9"/>
                </a:solidFill>
                <a:latin typeface="Tahoma" pitchFamily="34" charset="0"/>
                <a:ea typeface="Tahoma" pitchFamily="34" charset="0"/>
                <a:cs typeface="Tahoma" pitchFamily="34" charset="0"/>
              </a:rPr>
              <a:t>	Comprometidas</a:t>
            </a:r>
            <a:endParaRPr lang="es-VE" sz="2000" dirty="0">
              <a:solidFill>
                <a:srgbClr val="0096B9"/>
              </a:solidFill>
              <a:latin typeface="Tahoma" pitchFamily="34" charset="0"/>
              <a:ea typeface="Tahoma" pitchFamily="34" charset="0"/>
              <a:cs typeface="Tahoma"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7848600" y="152400"/>
            <a:ext cx="1098049" cy="1752600"/>
          </a:xfrm>
          <a:prstGeom prst="rect">
            <a:avLst/>
          </a:prstGeom>
          <a:noFill/>
          <a:ln w="9525">
            <a:noFill/>
            <a:miter lim="800000"/>
            <a:headEnd/>
            <a:tailEnd/>
          </a:ln>
          <a:effectLst/>
        </p:spPr>
      </p:pic>
      <p:sp>
        <p:nvSpPr>
          <p:cNvPr id="9" name="Rectangle 3"/>
          <p:cNvSpPr>
            <a:spLocks noChangeArrowheads="1"/>
          </p:cNvSpPr>
          <p:nvPr/>
        </p:nvSpPr>
        <p:spPr bwMode="auto">
          <a:xfrm rot="10800000">
            <a:off x="-1" y="6629399"/>
            <a:ext cx="9180513" cy="115229"/>
          </a:xfrm>
          <a:prstGeom prst="rect">
            <a:avLst/>
          </a:prstGeom>
          <a:solidFill>
            <a:srgbClr val="A0CE14"/>
          </a:solidFill>
          <a:ln w="9525">
            <a:noFill/>
            <a:miter lim="800000"/>
            <a:headEnd/>
            <a:tailEnd/>
          </a:ln>
        </p:spPr>
        <p:txBody>
          <a:bodyPr wrap="none" anchor="ctr"/>
          <a:lstStyle/>
          <a:p>
            <a:endParaRPr lang="es-ES">
              <a:latin typeface="Calibri" pitchFamily="34" charset="0"/>
            </a:endParaRPr>
          </a:p>
        </p:txBody>
      </p:sp>
      <p:sp>
        <p:nvSpPr>
          <p:cNvPr id="10" name="Rectangle 2"/>
          <p:cNvSpPr>
            <a:spLocks noChangeArrowheads="1"/>
          </p:cNvSpPr>
          <p:nvPr/>
        </p:nvSpPr>
        <p:spPr bwMode="auto">
          <a:xfrm flipV="1">
            <a:off x="0" y="6736080"/>
            <a:ext cx="9144000" cy="121919"/>
          </a:xfrm>
          <a:prstGeom prst="rect">
            <a:avLst/>
          </a:prstGeom>
          <a:solidFill>
            <a:srgbClr val="09829A"/>
          </a:solidFill>
          <a:ln w="9525">
            <a:noFill/>
            <a:miter lim="800000"/>
            <a:headEnd/>
            <a:tailEnd/>
          </a:ln>
        </p:spPr>
        <p:txBody>
          <a:bodyPr wrap="none" anchor="ctr"/>
          <a:lstStyle/>
          <a:p>
            <a:endParaRPr lang="es-ES">
              <a:latin typeface="Calibri" pitchFamily="34" charset="0"/>
            </a:endParaRPr>
          </a:p>
        </p:txBody>
      </p:sp>
      <p:sp>
        <p:nvSpPr>
          <p:cNvPr id="11" name="Rectangle 10"/>
          <p:cNvSpPr/>
          <p:nvPr/>
        </p:nvSpPr>
        <p:spPr>
          <a:xfrm>
            <a:off x="1828800" y="6019800"/>
            <a:ext cx="5735544" cy="369332"/>
          </a:xfrm>
          <a:prstGeom prst="rect">
            <a:avLst/>
          </a:prstGeom>
        </p:spPr>
        <p:txBody>
          <a:bodyPr wrap="none">
            <a:spAutoFit/>
          </a:bodyPr>
          <a:lstStyle/>
          <a:p>
            <a:r>
              <a:rPr kumimoji="0" lang="es-VE" i="1" u="none" strike="noStrike" cap="none" normalizeH="0" baseline="0" dirty="0" smtClean="0">
                <a:ln>
                  <a:noFill/>
                </a:ln>
                <a:solidFill>
                  <a:srgbClr val="000000"/>
                </a:solidFill>
                <a:effectLst/>
                <a:latin typeface="Tahoma" pitchFamily="34" charset="0"/>
                <a:ea typeface="Tahoma" pitchFamily="34" charset="0"/>
                <a:cs typeface="Tahoma" pitchFamily="34" charset="0"/>
              </a:rPr>
              <a:t>Asamblea de</a:t>
            </a:r>
            <a:r>
              <a:rPr kumimoji="0" lang="es-VE" i="1" u="none" strike="noStrike" cap="none" normalizeH="0" dirty="0" smtClean="0">
                <a:ln>
                  <a:noFill/>
                </a:ln>
                <a:solidFill>
                  <a:srgbClr val="000000"/>
                </a:solidFill>
                <a:effectLst/>
                <a:latin typeface="Tahoma" pitchFamily="34" charset="0"/>
                <a:ea typeface="Tahoma" pitchFamily="34" charset="0"/>
                <a:cs typeface="Tahoma" pitchFamily="34" charset="0"/>
              </a:rPr>
              <a:t> </a:t>
            </a:r>
            <a:r>
              <a:rPr kumimoji="0" lang="es-VE" i="1" u="none" strike="noStrike" cap="none" normalizeH="0" baseline="0" dirty="0" smtClean="0">
                <a:ln>
                  <a:noFill/>
                </a:ln>
                <a:solidFill>
                  <a:srgbClr val="000000"/>
                </a:solidFill>
                <a:effectLst/>
                <a:latin typeface="Tahoma" pitchFamily="34" charset="0"/>
                <a:ea typeface="Tahoma" pitchFamily="34" charset="0"/>
                <a:cs typeface="Tahoma" pitchFamily="34" charset="0"/>
              </a:rPr>
              <a:t>Educación, Quebrada de la Virgen, </a:t>
            </a:r>
            <a:r>
              <a:rPr kumimoji="0" lang="es-VE" i="1" u="none" strike="noStrike" cap="none" normalizeH="0" dirty="0" smtClean="0">
                <a:ln>
                  <a:noFill/>
                </a:ln>
                <a:solidFill>
                  <a:srgbClr val="000000"/>
                </a:solidFill>
                <a:effectLst/>
                <a:latin typeface="Tahoma" pitchFamily="34" charset="0"/>
                <a:ea typeface="Tahoma" pitchFamily="34" charset="0"/>
                <a:cs typeface="Tahoma" pitchFamily="34" charset="0"/>
              </a:rPr>
              <a:t>2013</a:t>
            </a:r>
            <a:r>
              <a:rPr kumimoji="0" lang="es-VE" i="1" u="none" strike="noStrike" cap="none" normalizeH="0" baseline="0" dirty="0" smtClean="0">
                <a:ln>
                  <a:noFill/>
                </a:ln>
                <a:solidFill>
                  <a:srgbClr val="000000"/>
                </a:solidFill>
                <a:effectLst/>
                <a:latin typeface="Tahoma" pitchFamily="34" charset="0"/>
                <a:ea typeface="Tahoma" pitchFamily="34" charset="0"/>
                <a:cs typeface="Tahoma" pitchFamily="34" charset="0"/>
              </a:rPr>
              <a:t> </a:t>
            </a:r>
            <a:endParaRPr lang="es-VE" i="1" dirty="0"/>
          </a:p>
        </p:txBody>
      </p:sp>
      <p:sp>
        <p:nvSpPr>
          <p:cNvPr id="5123"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VE"/>
          </a:p>
        </p:txBody>
      </p:sp>
      <p:grpSp>
        <p:nvGrpSpPr>
          <p:cNvPr id="13" name="Group 12"/>
          <p:cNvGrpSpPr/>
          <p:nvPr/>
        </p:nvGrpSpPr>
        <p:grpSpPr>
          <a:xfrm>
            <a:off x="381000" y="5257801"/>
            <a:ext cx="1291096" cy="1219200"/>
            <a:chOff x="690104" y="5257801"/>
            <a:chExt cx="1291096" cy="1219200"/>
          </a:xfrm>
        </p:grpSpPr>
        <p:pic>
          <p:nvPicPr>
            <p:cNvPr id="5122" name="Picture 2" descr="http://www.cerpe.org.ve/system/html/logojesuitas-3c96a767.jpg"/>
            <p:cNvPicPr>
              <a:picLocks noChangeAspect="1" noChangeArrowheads="1"/>
            </p:cNvPicPr>
            <p:nvPr/>
          </p:nvPicPr>
          <p:blipFill>
            <a:blip r:embed="rId3" r:link="rId4" cstate="print"/>
            <a:srcRect/>
            <a:stretch>
              <a:fillRect/>
            </a:stretch>
          </p:blipFill>
          <p:spPr bwMode="auto">
            <a:xfrm>
              <a:off x="690104" y="5257801"/>
              <a:ext cx="1291096" cy="717841"/>
            </a:xfrm>
            <a:prstGeom prst="rect">
              <a:avLst/>
            </a:prstGeom>
            <a:noFill/>
          </p:spPr>
        </p:pic>
        <p:sp>
          <p:nvSpPr>
            <p:cNvPr id="5124" name="Rectangle 4"/>
            <p:cNvSpPr>
              <a:spLocks noChangeArrowheads="1"/>
            </p:cNvSpPr>
            <p:nvPr/>
          </p:nvSpPr>
          <p:spPr bwMode="auto">
            <a:xfrm>
              <a:off x="810971" y="5972105"/>
              <a:ext cx="1170229" cy="50489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es-VE" sz="1100" b="1" dirty="0" smtClean="0">
                  <a:latin typeface="Times New Roman" pitchFamily="18" charset="0"/>
                  <a:cs typeface="Times New Roman" pitchFamily="18" charset="0"/>
                </a:rPr>
                <a:t>Comisión de </a:t>
              </a:r>
            </a:p>
            <a:p>
              <a:r>
                <a:rPr lang="es-VE" sz="1100" b="1" dirty="0" smtClean="0">
                  <a:latin typeface="Times New Roman" pitchFamily="18" charset="0"/>
                  <a:cs typeface="Times New Roman" pitchFamily="18" charset="0"/>
                </a:rPr>
                <a:t>   Educación</a:t>
              </a:r>
              <a:endParaRPr lang="es-VE" sz="1100" b="1"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37497" y="285690"/>
            <a:ext cx="5672643"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R="0" lvl="0" indent="0" fontAlgn="base">
              <a:lnSpc>
                <a:spcPct val="100000"/>
              </a:lnSpc>
              <a:spcBef>
                <a:spcPct val="0"/>
              </a:spcBef>
              <a:spcAft>
                <a:spcPct val="0"/>
              </a:spcAft>
              <a:buClrTx/>
              <a:buSzTx/>
              <a:buFontTx/>
              <a:buNone/>
              <a:tabLst/>
            </a:pPr>
            <a:r>
              <a:rPr lang="es-VE" i="1" dirty="0" smtClean="0">
                <a:solidFill>
                  <a:srgbClr val="000000"/>
                </a:solidFill>
                <a:latin typeface="Tahoma" pitchFamily="34" charset="0"/>
                <a:ea typeface="Tahoma" pitchFamily="34" charset="0"/>
                <a:cs typeface="Tahoma" pitchFamily="34" charset="0"/>
              </a:rPr>
              <a:t>I. Nuestra propuesta educativa mirada desde las 4 </a:t>
            </a:r>
            <a:r>
              <a:rPr lang="es-VE" i="1" dirty="0" err="1" smtClean="0">
                <a:solidFill>
                  <a:srgbClr val="000000"/>
                </a:solidFill>
                <a:latin typeface="Tahoma" pitchFamily="34" charset="0"/>
                <a:ea typeface="Tahoma" pitchFamily="34" charset="0"/>
                <a:cs typeface="Tahoma" pitchFamily="34" charset="0"/>
              </a:rPr>
              <a:t>cs</a:t>
            </a:r>
            <a:r>
              <a:rPr lang="es-VE" i="1" dirty="0" smtClean="0">
                <a:solidFill>
                  <a:srgbClr val="000000"/>
                </a:solidFill>
                <a:latin typeface="Tahoma" pitchFamily="34" charset="0"/>
                <a:ea typeface="Tahoma" pitchFamily="34" charset="0"/>
                <a:cs typeface="Tahoma" pitchFamily="34" charset="0"/>
              </a:rPr>
              <a:t> </a:t>
            </a:r>
          </a:p>
        </p:txBody>
      </p:sp>
      <p:graphicFrame>
        <p:nvGraphicFramePr>
          <p:cNvPr id="5" name="Table 4"/>
          <p:cNvGraphicFramePr>
            <a:graphicFrameLocks noGrp="1"/>
          </p:cNvGraphicFramePr>
          <p:nvPr/>
        </p:nvGraphicFramePr>
        <p:xfrm>
          <a:off x="118404" y="1071719"/>
          <a:ext cx="8915402" cy="5495549"/>
        </p:xfrm>
        <a:graphic>
          <a:graphicData uri="http://schemas.openxmlformats.org/drawingml/2006/table">
            <a:tbl>
              <a:tblPr>
                <a:effectLst>
                  <a:innerShdw blurRad="114300">
                    <a:prstClr val="black"/>
                  </a:innerShdw>
                </a:effectLst>
                <a:tableStyleId>{35758FB7-9AC5-4552-8A53-C91805E547FA}</a:tableStyleId>
              </a:tblPr>
              <a:tblGrid>
                <a:gridCol w="7391400"/>
                <a:gridCol w="381000"/>
                <a:gridCol w="381000"/>
                <a:gridCol w="381000"/>
                <a:gridCol w="381002"/>
              </a:tblGrid>
              <a:tr h="1128933">
                <a:tc>
                  <a:txBody>
                    <a:bodyPr/>
                    <a:lstStyle/>
                    <a:p>
                      <a:pPr marL="0" marR="0" algn="ctr">
                        <a:lnSpc>
                          <a:spcPct val="120000"/>
                        </a:lnSpc>
                        <a:spcBef>
                          <a:spcPts val="200"/>
                        </a:spcBef>
                        <a:spcAft>
                          <a:spcPts val="200"/>
                        </a:spcAft>
                      </a:pPr>
                      <a:endParaRPr lang="es-VE" sz="1400" dirty="0">
                        <a:latin typeface="Tahoma" pitchFamily="34" charset="0"/>
                        <a:ea typeface="Tahoma" pitchFamily="34" charset="0"/>
                        <a:cs typeface="Tahoma" pitchFamily="34" charset="0"/>
                      </a:endParaRPr>
                    </a:p>
                    <a:p>
                      <a:pPr marL="0" marR="0" algn="ctr">
                        <a:lnSpc>
                          <a:spcPct val="120000"/>
                        </a:lnSpc>
                        <a:spcBef>
                          <a:spcPts val="200"/>
                        </a:spcBef>
                        <a:spcAft>
                          <a:spcPts val="200"/>
                        </a:spcAft>
                      </a:pPr>
                      <a:r>
                        <a:rPr lang="es-VE" sz="1800" b="1" dirty="0">
                          <a:solidFill>
                            <a:schemeClr val="accent5">
                              <a:lumMod val="75000"/>
                            </a:schemeClr>
                          </a:solidFill>
                          <a:latin typeface="Tahoma" pitchFamily="34" charset="0"/>
                          <a:ea typeface="Tahoma" pitchFamily="34" charset="0"/>
                          <a:cs typeface="Tahoma" pitchFamily="34" charset="0"/>
                        </a:rPr>
                        <a:t>RASGOS DEL PERFIL DEL </a:t>
                      </a:r>
                      <a:r>
                        <a:rPr lang="es-VE" sz="1800" b="1" dirty="0" smtClean="0">
                          <a:solidFill>
                            <a:schemeClr val="accent5">
                              <a:lumMod val="75000"/>
                            </a:schemeClr>
                          </a:solidFill>
                          <a:latin typeface="Tahoma" pitchFamily="34" charset="0"/>
                          <a:ea typeface="Tahoma" pitchFamily="34" charset="0"/>
                          <a:cs typeface="Tahoma" pitchFamily="34" charset="0"/>
                        </a:rPr>
                        <a:t>EGRESADO</a:t>
                      </a:r>
                      <a:endParaRPr lang="es-VE" sz="1800" b="1" dirty="0">
                        <a:solidFill>
                          <a:schemeClr val="accent5">
                            <a:lumMod val="75000"/>
                          </a:schemeClr>
                        </a:solidFill>
                        <a:latin typeface="Tahoma" pitchFamily="34" charset="0"/>
                        <a:ea typeface="Tahoma" pitchFamily="34" charset="0"/>
                        <a:cs typeface="Tahoma" pitchFamily="34" charset="0"/>
                      </a:endParaRPr>
                    </a:p>
                    <a:p>
                      <a:pPr marL="65405" marR="0" algn="ctr">
                        <a:lnSpc>
                          <a:spcPct val="120000"/>
                        </a:lnSpc>
                        <a:spcBef>
                          <a:spcPts val="200"/>
                        </a:spcBef>
                        <a:spcAft>
                          <a:spcPts val="200"/>
                        </a:spcAft>
                      </a:pPr>
                      <a:r>
                        <a:rPr lang="es-VE" sz="1800" b="1" dirty="0">
                          <a:solidFill>
                            <a:schemeClr val="accent5">
                              <a:lumMod val="75000"/>
                            </a:schemeClr>
                          </a:solidFill>
                          <a:latin typeface="Tahoma" pitchFamily="34" charset="0"/>
                          <a:ea typeface="Tahoma" pitchFamily="34" charset="0"/>
                          <a:cs typeface="Tahoma" pitchFamily="34" charset="0"/>
                        </a:rPr>
                        <a:t>DE LAS ESCUELAS ALTERNATIVAS OSCASI</a:t>
                      </a:r>
                      <a:endParaRPr lang="es-VE" sz="1800" b="1" i="1" dirty="0">
                        <a:solidFill>
                          <a:schemeClr val="accent5">
                            <a:lumMod val="75000"/>
                          </a:schemeClr>
                        </a:solidFill>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0"/>
                        </a:spcBef>
                        <a:spcAft>
                          <a:spcPts val="0"/>
                        </a:spcAft>
                      </a:pPr>
                      <a:r>
                        <a:rPr lang="es-ES" sz="1200" dirty="0">
                          <a:solidFill>
                            <a:schemeClr val="accent5">
                              <a:lumMod val="75000"/>
                            </a:schemeClr>
                          </a:solidFill>
                          <a:latin typeface="Tahoma" pitchFamily="34" charset="0"/>
                          <a:ea typeface="Tahoma" pitchFamily="34" charset="0"/>
                          <a:cs typeface="Tahoma" pitchFamily="34" charset="0"/>
                        </a:rPr>
                        <a:t>Conscientes</a:t>
                      </a:r>
                      <a:endParaRPr lang="es-VE" sz="1200" i="1" dirty="0">
                        <a:solidFill>
                          <a:schemeClr val="accent5">
                            <a:lumMod val="75000"/>
                          </a:schemeClr>
                        </a:solidFill>
                        <a:latin typeface="Tahoma" pitchFamily="34" charset="0"/>
                        <a:ea typeface="Tahoma" pitchFamily="34" charset="0"/>
                        <a:cs typeface="Tahoma" pitchFamily="34" charset="0"/>
                      </a:endParaRPr>
                    </a:p>
                  </a:txBody>
                  <a:tcPr marL="60410" marR="60410" marT="0" marB="0" vert="vert270"/>
                </a:tc>
                <a:tc>
                  <a:txBody>
                    <a:bodyPr/>
                    <a:lstStyle/>
                    <a:p>
                      <a:pPr marL="0" marR="0">
                        <a:lnSpc>
                          <a:spcPct val="120000"/>
                        </a:lnSpc>
                        <a:spcBef>
                          <a:spcPts val="0"/>
                        </a:spcBef>
                        <a:spcAft>
                          <a:spcPts val="0"/>
                        </a:spcAft>
                      </a:pPr>
                      <a:r>
                        <a:rPr lang="es-ES" sz="1200" dirty="0">
                          <a:solidFill>
                            <a:schemeClr val="accent5">
                              <a:lumMod val="75000"/>
                            </a:schemeClr>
                          </a:solidFill>
                          <a:latin typeface="Tahoma" pitchFamily="34" charset="0"/>
                          <a:ea typeface="Tahoma" pitchFamily="34" charset="0"/>
                          <a:cs typeface="Tahoma" pitchFamily="34" charset="0"/>
                        </a:rPr>
                        <a:t>Compasivos</a:t>
                      </a:r>
                      <a:endParaRPr lang="es-VE" sz="1200" i="1" dirty="0">
                        <a:solidFill>
                          <a:schemeClr val="accent5">
                            <a:lumMod val="75000"/>
                          </a:schemeClr>
                        </a:solidFill>
                        <a:latin typeface="Tahoma" pitchFamily="34" charset="0"/>
                        <a:ea typeface="Tahoma" pitchFamily="34" charset="0"/>
                        <a:cs typeface="Tahoma" pitchFamily="34" charset="0"/>
                      </a:endParaRPr>
                    </a:p>
                  </a:txBody>
                  <a:tcPr marL="60410" marR="60410" marT="0" marB="0" vert="vert270"/>
                </a:tc>
                <a:tc>
                  <a:txBody>
                    <a:bodyPr/>
                    <a:lstStyle/>
                    <a:p>
                      <a:pPr marL="0" marR="0">
                        <a:lnSpc>
                          <a:spcPct val="120000"/>
                        </a:lnSpc>
                        <a:spcBef>
                          <a:spcPts val="0"/>
                        </a:spcBef>
                        <a:spcAft>
                          <a:spcPts val="0"/>
                        </a:spcAft>
                      </a:pPr>
                      <a:r>
                        <a:rPr lang="es-ES" sz="1200" dirty="0">
                          <a:solidFill>
                            <a:schemeClr val="accent5">
                              <a:lumMod val="75000"/>
                            </a:schemeClr>
                          </a:solidFill>
                          <a:latin typeface="Tahoma" pitchFamily="34" charset="0"/>
                          <a:ea typeface="Tahoma" pitchFamily="34" charset="0"/>
                          <a:cs typeface="Tahoma" pitchFamily="34" charset="0"/>
                        </a:rPr>
                        <a:t>Competentes</a:t>
                      </a:r>
                      <a:endParaRPr lang="es-VE" sz="1200" i="1" dirty="0">
                        <a:solidFill>
                          <a:schemeClr val="accent5">
                            <a:lumMod val="75000"/>
                          </a:schemeClr>
                        </a:solidFill>
                        <a:latin typeface="Tahoma" pitchFamily="34" charset="0"/>
                        <a:ea typeface="Tahoma" pitchFamily="34" charset="0"/>
                        <a:cs typeface="Tahoma" pitchFamily="34" charset="0"/>
                      </a:endParaRPr>
                    </a:p>
                  </a:txBody>
                  <a:tcPr marL="60410" marR="60410" marT="0" marB="0" vert="vert270"/>
                </a:tc>
                <a:tc>
                  <a:txBody>
                    <a:bodyPr/>
                    <a:lstStyle/>
                    <a:p>
                      <a:pPr marL="0" marR="0">
                        <a:lnSpc>
                          <a:spcPct val="120000"/>
                        </a:lnSpc>
                        <a:spcBef>
                          <a:spcPts val="0"/>
                        </a:spcBef>
                        <a:spcAft>
                          <a:spcPts val="0"/>
                        </a:spcAft>
                      </a:pPr>
                      <a:r>
                        <a:rPr lang="es-ES" sz="1200" dirty="0">
                          <a:solidFill>
                            <a:schemeClr val="accent5">
                              <a:lumMod val="75000"/>
                            </a:schemeClr>
                          </a:solidFill>
                          <a:latin typeface="Tahoma" pitchFamily="34" charset="0"/>
                          <a:ea typeface="Tahoma" pitchFamily="34" charset="0"/>
                          <a:cs typeface="Tahoma" pitchFamily="34" charset="0"/>
                        </a:rPr>
                        <a:t>Comprometidos</a:t>
                      </a:r>
                      <a:endParaRPr lang="es-VE" sz="1200" i="1" dirty="0">
                        <a:solidFill>
                          <a:schemeClr val="accent5">
                            <a:lumMod val="75000"/>
                          </a:schemeClr>
                        </a:solidFill>
                        <a:latin typeface="Tahoma" pitchFamily="34" charset="0"/>
                        <a:ea typeface="Tahoma" pitchFamily="34" charset="0"/>
                        <a:cs typeface="Tahoma" pitchFamily="34" charset="0"/>
                      </a:endParaRPr>
                    </a:p>
                  </a:txBody>
                  <a:tcPr marL="60410" marR="60410" marT="0" marB="0" vert="vert270"/>
                </a:tc>
              </a:tr>
              <a:tr h="1279459">
                <a:tc>
                  <a:txBody>
                    <a:bodyPr/>
                    <a:lstStyle/>
                    <a:p>
                      <a:pPr marL="65405" marR="0">
                        <a:lnSpc>
                          <a:spcPct val="120000"/>
                        </a:lnSpc>
                        <a:spcBef>
                          <a:spcPts val="200"/>
                        </a:spcBef>
                        <a:spcAft>
                          <a:spcPts val="200"/>
                        </a:spcAft>
                      </a:pPr>
                      <a:r>
                        <a:rPr lang="es-VE" sz="1400" dirty="0">
                          <a:latin typeface="Tahoma" pitchFamily="34" charset="0"/>
                          <a:ea typeface="Tahoma" pitchFamily="34" charset="0"/>
                          <a:cs typeface="Tahoma" pitchFamily="34" charset="0"/>
                        </a:rPr>
                        <a:t>Aprender a Ser: plantea básicamente la formación del individuo con las siguientes características: analítico, crítico, culto, reflexivo, comprometido, feliz, generoso, honrado, </a:t>
                      </a:r>
                      <a:r>
                        <a:rPr lang="es-VE" sz="1400" kern="1200" dirty="0">
                          <a:latin typeface="Tahoma" pitchFamily="34" charset="0"/>
                          <a:ea typeface="Tahoma" pitchFamily="34" charset="0"/>
                          <a:cs typeface="Tahoma" pitchFamily="34" charset="0"/>
                        </a:rPr>
                        <a:t>con amor por la vida, la paz, la libertad, creativo, espontáneo, libre, sensible, curioso, imaginativo, autónomo, autosuficiente, con espíritu de investigación, transmite significados, entre otras.</a:t>
                      </a:r>
                      <a:endParaRPr lang="es-VE" sz="1400" i="0" kern="1200" dirty="0">
                        <a:solidFill>
                          <a:schemeClr val="tx1"/>
                        </a:solidFill>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1</a:t>
                      </a:r>
                      <a:endParaRPr lang="es-VE" sz="1400" i="0" dirty="0">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2</a:t>
                      </a:r>
                      <a:endParaRPr lang="es-VE" sz="1400" i="0" dirty="0">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3</a:t>
                      </a:r>
                      <a:endParaRPr lang="es-VE" sz="1400" i="0" dirty="0">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r>
                        <a:rPr lang="es-VE" sz="1400" i="0" dirty="0" smtClean="0">
                          <a:latin typeface="Tahoma" pitchFamily="34" charset="0"/>
                          <a:ea typeface="Tahoma" pitchFamily="34" charset="0"/>
                          <a:cs typeface="Tahoma" pitchFamily="34" charset="0"/>
                        </a:rPr>
                        <a:t>4</a:t>
                      </a:r>
                      <a:endParaRPr lang="es-VE" sz="1400" i="0" dirty="0">
                        <a:latin typeface="Tahoma" pitchFamily="34" charset="0"/>
                        <a:ea typeface="Tahoma" pitchFamily="34" charset="0"/>
                        <a:cs typeface="Tahoma" pitchFamily="34" charset="0"/>
                      </a:endParaRPr>
                    </a:p>
                  </a:txBody>
                  <a:tcPr marL="60410" marR="60410" marT="0" marB="0"/>
                </a:tc>
              </a:tr>
              <a:tr h="1279459">
                <a:tc>
                  <a:txBody>
                    <a:bodyPr/>
                    <a:lstStyle/>
                    <a:p>
                      <a:pPr marL="65405" marR="0">
                        <a:lnSpc>
                          <a:spcPct val="120000"/>
                        </a:lnSpc>
                        <a:spcBef>
                          <a:spcPts val="200"/>
                        </a:spcBef>
                        <a:spcAft>
                          <a:spcPts val="200"/>
                        </a:spcAft>
                      </a:pPr>
                      <a:r>
                        <a:rPr lang="es-VE" sz="1400" dirty="0">
                          <a:latin typeface="Tahoma" pitchFamily="34" charset="0"/>
                          <a:ea typeface="Tahoma" pitchFamily="34" charset="0"/>
                          <a:cs typeface="Tahoma" pitchFamily="34" charset="0"/>
                        </a:rPr>
                        <a:t>Aprender a Conocer: plantea la formación de un individuo que: conoce, comprende, interpreta, infiere, generaliza </a:t>
                      </a:r>
                      <a:r>
                        <a:rPr lang="es-VE" sz="1400" kern="1200" dirty="0">
                          <a:latin typeface="Tahoma" pitchFamily="34" charset="0"/>
                          <a:ea typeface="Tahoma" pitchFamily="34" charset="0"/>
                          <a:cs typeface="Tahoma" pitchFamily="34" charset="0"/>
                        </a:rPr>
                        <a:t>conceptos, reglas, principios, métodos; reconoce y comprende ideas, nociones abstractas, imágenes y símbolos; identifica elementos vinculados con el lenguaje literario, científico, tecnológico</a:t>
                      </a:r>
                      <a:r>
                        <a:rPr lang="es-VE" sz="1400" dirty="0">
                          <a:latin typeface="Tahoma" pitchFamily="34" charset="0"/>
                          <a:ea typeface="Tahoma" pitchFamily="34" charset="0"/>
                          <a:cs typeface="Tahoma" pitchFamily="34" charset="0"/>
                        </a:rPr>
                        <a:t>, estético y corporal; discierne relaciones, causas y efectos; entre otras.</a:t>
                      </a:r>
                      <a:endParaRPr lang="es-VE" sz="1400" i="1" dirty="0">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endParaRPr lang="es-ES" sz="1400" i="0">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endParaRPr lang="es-ES" sz="1400" i="0" dirty="0">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1</a:t>
                      </a:r>
                      <a:endParaRPr lang="es-VE" sz="1400" i="0" dirty="0">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endParaRPr lang="es-ES" sz="1400" i="0" dirty="0">
                        <a:latin typeface="Tahoma" pitchFamily="34" charset="0"/>
                        <a:ea typeface="Tahoma" pitchFamily="34" charset="0"/>
                        <a:cs typeface="Tahoma" pitchFamily="34" charset="0"/>
                      </a:endParaRPr>
                    </a:p>
                  </a:txBody>
                  <a:tcPr marL="60410" marR="60410" marT="0" marB="0"/>
                </a:tc>
              </a:tr>
              <a:tr h="1806296">
                <a:tc>
                  <a:txBody>
                    <a:bodyPr/>
                    <a:lstStyle/>
                    <a:p>
                      <a:pPr marL="65405" marR="0">
                        <a:lnSpc>
                          <a:spcPct val="120000"/>
                        </a:lnSpc>
                        <a:spcBef>
                          <a:spcPts val="200"/>
                        </a:spcBef>
                        <a:spcAft>
                          <a:spcPts val="200"/>
                        </a:spcAft>
                      </a:pPr>
                      <a:r>
                        <a:rPr lang="es-VE" sz="1400" dirty="0">
                          <a:latin typeface="Tahoma" pitchFamily="34" charset="0"/>
                          <a:ea typeface="Tahoma" pitchFamily="34" charset="0"/>
                          <a:cs typeface="Tahoma" pitchFamily="34" charset="0"/>
                        </a:rPr>
                        <a:t>Aprender a Convivir: plantea la formación de un individuo que: promueve el </a:t>
                      </a:r>
                      <a:r>
                        <a:rPr lang="es-VE" sz="1400" kern="1200" dirty="0">
                          <a:latin typeface="Tahoma" pitchFamily="34" charset="0"/>
                          <a:ea typeface="Tahoma" pitchFamily="34" charset="0"/>
                          <a:cs typeface="Tahoma" pitchFamily="34" charset="0"/>
                        </a:rPr>
                        <a:t>mejoramiento personal y social a través de su participación activa y consciente en acciones comunitarias: trabaja en grupos y mantiene relaciones interpersonales abiertas y positivas; se reconoce como un individuo productivo y como un elemento integrador y transformador del ambiente natural y social; siente interés y empatía con otras culturas; respetuoso de los deberes y derechos propios y ajenos; responsable, sincero, solidario, participativo, tolerante, entre otras características</a:t>
                      </a:r>
                      <a:r>
                        <a:rPr lang="es-VE" sz="1400" dirty="0">
                          <a:latin typeface="Tahoma" pitchFamily="34" charset="0"/>
                          <a:ea typeface="Tahoma" pitchFamily="34" charset="0"/>
                          <a:cs typeface="Tahoma" pitchFamily="34" charset="0"/>
                        </a:rPr>
                        <a:t>.</a:t>
                      </a:r>
                      <a:endParaRPr lang="es-VE" sz="1400" i="1" dirty="0">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r>
                        <a:rPr lang="es-VE" sz="1400" i="0" dirty="0" smtClean="0">
                          <a:latin typeface="Tahoma" pitchFamily="34" charset="0"/>
                          <a:ea typeface="Tahoma" pitchFamily="34" charset="0"/>
                          <a:cs typeface="Tahoma" pitchFamily="34" charset="0"/>
                        </a:rPr>
                        <a:t>1</a:t>
                      </a:r>
                      <a:endParaRPr lang="es-VE" sz="1400" i="0" dirty="0">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r>
                        <a:rPr lang="es-VE" sz="1400" i="0" dirty="0" smtClean="0">
                          <a:latin typeface="Tahoma" pitchFamily="34" charset="0"/>
                          <a:ea typeface="Tahoma" pitchFamily="34" charset="0"/>
                          <a:cs typeface="Tahoma" pitchFamily="34" charset="0"/>
                        </a:rPr>
                        <a:t>3</a:t>
                      </a:r>
                      <a:endParaRPr lang="es-VE" sz="1400" i="0" dirty="0">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r>
                        <a:rPr lang="es-VE" sz="1400" i="0" dirty="0" smtClean="0">
                          <a:latin typeface="Tahoma" pitchFamily="34" charset="0"/>
                          <a:ea typeface="Tahoma" pitchFamily="34" charset="0"/>
                          <a:cs typeface="Tahoma" pitchFamily="34" charset="0"/>
                        </a:rPr>
                        <a:t>4</a:t>
                      </a:r>
                      <a:endParaRPr lang="es-VE" sz="1400" i="0" dirty="0">
                        <a:latin typeface="Tahoma" pitchFamily="34" charset="0"/>
                        <a:ea typeface="Tahoma" pitchFamily="34" charset="0"/>
                        <a:cs typeface="Tahoma" pitchFamily="34" charset="0"/>
                      </a:endParaRPr>
                    </a:p>
                  </a:txBody>
                  <a:tcPr marL="60410" marR="60410" marT="0" marB="0"/>
                </a:tc>
                <a:tc>
                  <a:txBody>
                    <a:bodyPr/>
                    <a:lstStyle/>
                    <a:p>
                      <a:pPr marL="0" marR="0">
                        <a:lnSpc>
                          <a:spcPct val="120000"/>
                        </a:lnSpc>
                        <a:spcBef>
                          <a:spcPts val="200"/>
                        </a:spcBef>
                        <a:spcAft>
                          <a:spcPts val="200"/>
                        </a:spcAft>
                      </a:pPr>
                      <a:r>
                        <a:rPr lang="es-VE" sz="1400" i="0" dirty="0" smtClean="0">
                          <a:latin typeface="Tahoma" pitchFamily="34" charset="0"/>
                          <a:ea typeface="Tahoma" pitchFamily="34" charset="0"/>
                          <a:cs typeface="Tahoma" pitchFamily="34" charset="0"/>
                        </a:rPr>
                        <a:t>2</a:t>
                      </a:r>
                      <a:endParaRPr lang="es-VE" sz="1400" i="0" dirty="0">
                        <a:latin typeface="Tahoma" pitchFamily="34" charset="0"/>
                        <a:ea typeface="Tahoma" pitchFamily="34" charset="0"/>
                        <a:cs typeface="Tahoma" pitchFamily="34" charset="0"/>
                      </a:endParaRPr>
                    </a:p>
                  </a:txBody>
                  <a:tcPr marL="60410" marR="60410" marT="0" marB="0"/>
                </a:tc>
              </a:tr>
            </a:tbl>
          </a:graphicData>
        </a:graphic>
      </p:graphicFrame>
      <p:pic>
        <p:nvPicPr>
          <p:cNvPr id="6" name="Picture 25" descr="logo de oscasi en alta resolucion"/>
          <p:cNvPicPr>
            <a:picLocks noChangeAspect="1" noChangeArrowheads="1"/>
          </p:cNvPicPr>
          <p:nvPr/>
        </p:nvPicPr>
        <p:blipFill>
          <a:blip r:embed="rId2" cstate="print"/>
          <a:srcRect t="68887"/>
          <a:stretch>
            <a:fillRect/>
          </a:stretch>
        </p:blipFill>
        <p:spPr bwMode="auto">
          <a:xfrm>
            <a:off x="7964487" y="82575"/>
            <a:ext cx="1027113" cy="603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04336" y="304800"/>
          <a:ext cx="8915399" cy="6386742"/>
        </p:xfrm>
        <a:graphic>
          <a:graphicData uri="http://schemas.openxmlformats.org/drawingml/2006/table">
            <a:tbl>
              <a:tblPr>
                <a:effectLst>
                  <a:innerShdw blurRad="114300">
                    <a:prstClr val="black"/>
                  </a:innerShdw>
                </a:effectLst>
                <a:tableStyleId>{35758FB7-9AC5-4552-8A53-C91805E547FA}</a:tableStyleId>
              </a:tblPr>
              <a:tblGrid>
                <a:gridCol w="7248971"/>
                <a:gridCol w="416607"/>
                <a:gridCol w="416607"/>
                <a:gridCol w="416607"/>
                <a:gridCol w="416607"/>
              </a:tblGrid>
              <a:tr h="1066799">
                <a:tc>
                  <a:txBody>
                    <a:bodyPr/>
                    <a:lstStyle/>
                    <a:p>
                      <a:pPr marL="0" marR="0" algn="ctr">
                        <a:lnSpc>
                          <a:spcPct val="120000"/>
                        </a:lnSpc>
                        <a:spcBef>
                          <a:spcPts val="200"/>
                        </a:spcBef>
                        <a:spcAft>
                          <a:spcPts val="200"/>
                        </a:spcAft>
                      </a:pPr>
                      <a:endParaRPr lang="es-VE" sz="1400" dirty="0">
                        <a:latin typeface="Tahoma" pitchFamily="34" charset="0"/>
                        <a:ea typeface="Tahoma" pitchFamily="34" charset="0"/>
                        <a:cs typeface="Tahoma" pitchFamily="34" charset="0"/>
                      </a:endParaRPr>
                    </a:p>
                    <a:p>
                      <a:pPr marL="0" marR="0" algn="ctr" defTabSz="914400" rtl="0" eaLnBrk="1" latinLnBrk="0" hangingPunct="1">
                        <a:lnSpc>
                          <a:spcPct val="120000"/>
                        </a:lnSpc>
                        <a:spcBef>
                          <a:spcPts val="200"/>
                        </a:spcBef>
                        <a:spcAft>
                          <a:spcPts val="200"/>
                        </a:spcAft>
                      </a:pPr>
                      <a:r>
                        <a:rPr lang="es-VE" sz="1800" b="1" kern="1200" dirty="0">
                          <a:solidFill>
                            <a:schemeClr val="accent5">
                              <a:lumMod val="75000"/>
                            </a:schemeClr>
                          </a:solidFill>
                          <a:latin typeface="Tahoma" pitchFamily="34" charset="0"/>
                          <a:ea typeface="Tahoma" pitchFamily="34" charset="0"/>
                          <a:cs typeface="Tahoma" pitchFamily="34" charset="0"/>
                        </a:rPr>
                        <a:t>RASGOS DEL PERFIL DEL EGRESADO</a:t>
                      </a:r>
                    </a:p>
                    <a:p>
                      <a:pPr marL="65405" marR="0" algn="ctr" defTabSz="914400" rtl="0" eaLnBrk="1" latinLnBrk="0" hangingPunct="1">
                        <a:lnSpc>
                          <a:spcPct val="120000"/>
                        </a:lnSpc>
                        <a:spcBef>
                          <a:spcPts val="200"/>
                        </a:spcBef>
                        <a:spcAft>
                          <a:spcPts val="200"/>
                        </a:spcAft>
                      </a:pPr>
                      <a:r>
                        <a:rPr lang="es-VE" sz="1800" b="1" kern="1200" dirty="0">
                          <a:solidFill>
                            <a:schemeClr val="accent5">
                              <a:lumMod val="75000"/>
                            </a:schemeClr>
                          </a:solidFill>
                          <a:latin typeface="Tahoma" pitchFamily="34" charset="0"/>
                          <a:ea typeface="Tahoma" pitchFamily="34" charset="0"/>
                          <a:cs typeface="Tahoma" pitchFamily="34" charset="0"/>
                        </a:rPr>
                        <a:t>DE LAS ESCUELAS ALTERNATIVAS OSCASI</a:t>
                      </a:r>
                    </a:p>
                  </a:txBody>
                  <a:tcPr marL="60410" marR="60410" marT="0" marB="0"/>
                </a:tc>
                <a:tc>
                  <a:txBody>
                    <a:bodyPr/>
                    <a:lstStyle/>
                    <a:p>
                      <a:pPr marL="0" marR="0">
                        <a:lnSpc>
                          <a:spcPct val="120000"/>
                        </a:lnSpc>
                        <a:spcBef>
                          <a:spcPts val="0"/>
                        </a:spcBef>
                        <a:spcAft>
                          <a:spcPts val="0"/>
                        </a:spcAft>
                      </a:pPr>
                      <a:r>
                        <a:rPr lang="es-ES" sz="1200" dirty="0">
                          <a:solidFill>
                            <a:schemeClr val="accent5">
                              <a:lumMod val="75000"/>
                            </a:schemeClr>
                          </a:solidFill>
                          <a:latin typeface="Tahoma" pitchFamily="34" charset="0"/>
                          <a:ea typeface="Tahoma" pitchFamily="34" charset="0"/>
                          <a:cs typeface="Tahoma" pitchFamily="34" charset="0"/>
                        </a:rPr>
                        <a:t>Conscientes</a:t>
                      </a:r>
                      <a:endParaRPr lang="es-VE" sz="1200" i="1" dirty="0">
                        <a:solidFill>
                          <a:schemeClr val="accent5">
                            <a:lumMod val="75000"/>
                          </a:schemeClr>
                        </a:solidFill>
                        <a:latin typeface="Tahoma" pitchFamily="34" charset="0"/>
                        <a:ea typeface="Tahoma" pitchFamily="34" charset="0"/>
                        <a:cs typeface="Tahoma" pitchFamily="34" charset="0"/>
                      </a:endParaRPr>
                    </a:p>
                  </a:txBody>
                  <a:tcPr marL="60410" marR="60410" marT="0" marB="0" vert="vert270"/>
                </a:tc>
                <a:tc>
                  <a:txBody>
                    <a:bodyPr/>
                    <a:lstStyle/>
                    <a:p>
                      <a:pPr marL="0" marR="0">
                        <a:lnSpc>
                          <a:spcPct val="120000"/>
                        </a:lnSpc>
                        <a:spcBef>
                          <a:spcPts val="0"/>
                        </a:spcBef>
                        <a:spcAft>
                          <a:spcPts val="0"/>
                        </a:spcAft>
                      </a:pPr>
                      <a:r>
                        <a:rPr lang="es-ES" sz="1200" dirty="0">
                          <a:solidFill>
                            <a:schemeClr val="accent5">
                              <a:lumMod val="75000"/>
                            </a:schemeClr>
                          </a:solidFill>
                          <a:latin typeface="Tahoma" pitchFamily="34" charset="0"/>
                          <a:ea typeface="Tahoma" pitchFamily="34" charset="0"/>
                          <a:cs typeface="Tahoma" pitchFamily="34" charset="0"/>
                        </a:rPr>
                        <a:t>Compasivos</a:t>
                      </a:r>
                      <a:endParaRPr lang="es-VE" sz="1200" i="1" dirty="0">
                        <a:solidFill>
                          <a:schemeClr val="accent5">
                            <a:lumMod val="75000"/>
                          </a:schemeClr>
                        </a:solidFill>
                        <a:latin typeface="Tahoma" pitchFamily="34" charset="0"/>
                        <a:ea typeface="Tahoma" pitchFamily="34" charset="0"/>
                        <a:cs typeface="Tahoma" pitchFamily="34" charset="0"/>
                      </a:endParaRPr>
                    </a:p>
                  </a:txBody>
                  <a:tcPr marL="60410" marR="60410" marT="0" marB="0" vert="vert270"/>
                </a:tc>
                <a:tc>
                  <a:txBody>
                    <a:bodyPr/>
                    <a:lstStyle/>
                    <a:p>
                      <a:pPr marL="0" marR="0">
                        <a:lnSpc>
                          <a:spcPct val="120000"/>
                        </a:lnSpc>
                        <a:spcBef>
                          <a:spcPts val="0"/>
                        </a:spcBef>
                        <a:spcAft>
                          <a:spcPts val="0"/>
                        </a:spcAft>
                      </a:pPr>
                      <a:r>
                        <a:rPr lang="es-ES" sz="1200" dirty="0">
                          <a:solidFill>
                            <a:schemeClr val="accent5">
                              <a:lumMod val="75000"/>
                            </a:schemeClr>
                          </a:solidFill>
                          <a:latin typeface="Tahoma" pitchFamily="34" charset="0"/>
                          <a:ea typeface="Tahoma" pitchFamily="34" charset="0"/>
                          <a:cs typeface="Tahoma" pitchFamily="34" charset="0"/>
                        </a:rPr>
                        <a:t>Competentes</a:t>
                      </a:r>
                      <a:endParaRPr lang="es-VE" sz="1200" i="1" dirty="0">
                        <a:solidFill>
                          <a:schemeClr val="accent5">
                            <a:lumMod val="75000"/>
                          </a:schemeClr>
                        </a:solidFill>
                        <a:latin typeface="Tahoma" pitchFamily="34" charset="0"/>
                        <a:ea typeface="Tahoma" pitchFamily="34" charset="0"/>
                        <a:cs typeface="Tahoma" pitchFamily="34" charset="0"/>
                      </a:endParaRPr>
                    </a:p>
                  </a:txBody>
                  <a:tcPr marL="60410" marR="60410" marT="0" marB="0" vert="vert270"/>
                </a:tc>
                <a:tc>
                  <a:txBody>
                    <a:bodyPr/>
                    <a:lstStyle/>
                    <a:p>
                      <a:pPr marL="0" marR="0">
                        <a:lnSpc>
                          <a:spcPct val="120000"/>
                        </a:lnSpc>
                        <a:spcBef>
                          <a:spcPts val="0"/>
                        </a:spcBef>
                        <a:spcAft>
                          <a:spcPts val="0"/>
                        </a:spcAft>
                      </a:pPr>
                      <a:r>
                        <a:rPr lang="es-ES" sz="1200" dirty="0">
                          <a:solidFill>
                            <a:schemeClr val="accent5">
                              <a:lumMod val="75000"/>
                            </a:schemeClr>
                          </a:solidFill>
                          <a:latin typeface="Tahoma" pitchFamily="34" charset="0"/>
                          <a:ea typeface="Tahoma" pitchFamily="34" charset="0"/>
                          <a:cs typeface="Tahoma" pitchFamily="34" charset="0"/>
                        </a:rPr>
                        <a:t>Comprometidos</a:t>
                      </a:r>
                      <a:endParaRPr lang="es-VE" sz="1200" i="1" dirty="0">
                        <a:solidFill>
                          <a:schemeClr val="accent5">
                            <a:lumMod val="75000"/>
                          </a:schemeClr>
                        </a:solidFill>
                        <a:latin typeface="Tahoma" pitchFamily="34" charset="0"/>
                        <a:ea typeface="Tahoma" pitchFamily="34" charset="0"/>
                        <a:cs typeface="Tahoma" pitchFamily="34" charset="0"/>
                      </a:endParaRPr>
                    </a:p>
                  </a:txBody>
                  <a:tcPr marL="60410" marR="60410" marT="0" marB="0" vert="vert270"/>
                </a:tc>
              </a:tr>
              <a:tr h="1119988">
                <a:tc>
                  <a:txBody>
                    <a:bodyPr/>
                    <a:lstStyle/>
                    <a:p>
                      <a:pPr marL="65405" marR="0">
                        <a:lnSpc>
                          <a:spcPct val="120000"/>
                        </a:lnSpc>
                        <a:spcBef>
                          <a:spcPts val="200"/>
                        </a:spcBef>
                        <a:spcAft>
                          <a:spcPts val="200"/>
                        </a:spcAft>
                      </a:pPr>
                      <a:r>
                        <a:rPr lang="es-VE" sz="1400" dirty="0">
                          <a:latin typeface="Tahoma" pitchFamily="34" charset="0"/>
                          <a:ea typeface="Tahoma" pitchFamily="34" charset="0"/>
                          <a:cs typeface="Tahoma" pitchFamily="34" charset="0"/>
                        </a:rPr>
                        <a:t>Aprender a Hacer: plantea la formación de un individuo que: adquiere, aplica, procesa y produce información; </a:t>
                      </a:r>
                      <a:r>
                        <a:rPr lang="es-VE" sz="1400" kern="1200" dirty="0">
                          <a:latin typeface="Tahoma" pitchFamily="34" charset="0"/>
                          <a:ea typeface="Tahoma" pitchFamily="34" charset="0"/>
                          <a:cs typeface="Tahoma" pitchFamily="34" charset="0"/>
                        </a:rPr>
                        <a:t>aplica procesos de pensamiento, experiencias, conocimientos en las diversas situaciones y problemas que confronta; expresa su pensamiento de manera clara y coherente; entre otras características.</a:t>
                      </a:r>
                      <a:endParaRPr lang="es-VE" sz="1400" i="0" kern="1200" dirty="0">
                        <a:solidFill>
                          <a:schemeClr val="tx1"/>
                        </a:solidFill>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dirty="0" smtClean="0">
                          <a:latin typeface="Tahoma" pitchFamily="34" charset="0"/>
                          <a:ea typeface="Tahoma" pitchFamily="34" charset="0"/>
                          <a:cs typeface="Tahoma" pitchFamily="34" charset="0"/>
                        </a:rPr>
                        <a:t>2</a:t>
                      </a:r>
                      <a:endParaRPr lang="es-VE" sz="1400" i="1"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dirty="0" smtClean="0">
                          <a:latin typeface="Tahoma" pitchFamily="34" charset="0"/>
                          <a:ea typeface="Tahoma" pitchFamily="34" charset="0"/>
                          <a:cs typeface="Tahoma" pitchFamily="34" charset="0"/>
                        </a:rPr>
                        <a:t>1</a:t>
                      </a:r>
                      <a:endParaRPr lang="es-VE" sz="1400" i="1"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dirty="0">
                        <a:latin typeface="Tahoma" pitchFamily="34" charset="0"/>
                        <a:ea typeface="Tahoma" pitchFamily="34" charset="0"/>
                        <a:cs typeface="Tahoma" pitchFamily="34" charset="0"/>
                      </a:endParaRPr>
                    </a:p>
                  </a:txBody>
                  <a:tcPr marL="68580" marR="68580" marT="0" marB="0"/>
                </a:tc>
              </a:tr>
              <a:tr h="559994">
                <a:tc>
                  <a:txBody>
                    <a:bodyPr/>
                    <a:lstStyle/>
                    <a:p>
                      <a:pPr marL="285750" marR="0" lvl="0" indent="-285750">
                        <a:lnSpc>
                          <a:spcPct val="120000"/>
                        </a:lnSpc>
                        <a:spcBef>
                          <a:spcPts val="200"/>
                        </a:spcBef>
                        <a:spcAft>
                          <a:spcPts val="200"/>
                        </a:spcAft>
                        <a:buFont typeface="+mj-lt"/>
                        <a:buAutoNum type="alphaLcPeriod"/>
                      </a:pPr>
                      <a:r>
                        <a:rPr lang="es-VE" sz="1400" dirty="0">
                          <a:latin typeface="Tahoma" pitchFamily="34" charset="0"/>
                          <a:ea typeface="Tahoma" pitchFamily="34" charset="0"/>
                          <a:cs typeface="Tahoma" pitchFamily="34" charset="0"/>
                        </a:rPr>
                        <a:t>Competencia matemática para utilizar y relacionar los números, sus operaciones básicas y razonamiento matemático para resolver problemas de la vida cotidiana.</a:t>
                      </a:r>
                      <a:endParaRPr lang="es-VE" sz="1400" i="1"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1</a:t>
                      </a: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a:latin typeface="Tahoma" pitchFamily="34" charset="0"/>
                        <a:ea typeface="Tahoma" pitchFamily="34" charset="0"/>
                        <a:cs typeface="Tahoma" pitchFamily="34" charset="0"/>
                      </a:endParaRPr>
                    </a:p>
                  </a:txBody>
                  <a:tcPr marL="68580" marR="68580" marT="0" marB="0"/>
                </a:tc>
              </a:tr>
              <a:tr h="839991">
                <a:tc>
                  <a:txBody>
                    <a:bodyPr/>
                    <a:lstStyle/>
                    <a:p>
                      <a:pPr marL="285750" marR="0" lvl="0" indent="-285750">
                        <a:lnSpc>
                          <a:spcPct val="120000"/>
                        </a:lnSpc>
                        <a:spcBef>
                          <a:spcPts val="200"/>
                        </a:spcBef>
                        <a:spcAft>
                          <a:spcPts val="200"/>
                        </a:spcAft>
                        <a:buFont typeface="+mj-lt"/>
                        <a:buNone/>
                      </a:pPr>
                      <a:r>
                        <a:rPr lang="es-VE" sz="1400" dirty="0" smtClean="0">
                          <a:latin typeface="Tahoma" pitchFamily="34" charset="0"/>
                          <a:ea typeface="Tahoma" pitchFamily="34" charset="0"/>
                          <a:cs typeface="Tahoma" pitchFamily="34" charset="0"/>
                        </a:rPr>
                        <a:t>b.  Competencia </a:t>
                      </a:r>
                      <a:r>
                        <a:rPr lang="es-VE" sz="1400" dirty="0">
                          <a:latin typeface="Tahoma" pitchFamily="34" charset="0"/>
                          <a:ea typeface="Tahoma" pitchFamily="34" charset="0"/>
                          <a:cs typeface="Tahoma" pitchFamily="34" charset="0"/>
                        </a:rPr>
                        <a:t>en comunicación lingüística para comunicarse de forma oral y escrita tanto en la vida cotidiana como en el contexto escolar para expresar su comprensión de la realidad.</a:t>
                      </a:r>
                      <a:endParaRPr lang="es-VE" sz="1400" i="1"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1</a:t>
                      </a: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a:latin typeface="Tahoma" pitchFamily="34" charset="0"/>
                        <a:ea typeface="Tahoma" pitchFamily="34" charset="0"/>
                        <a:cs typeface="Tahoma" pitchFamily="34" charset="0"/>
                      </a:endParaRPr>
                    </a:p>
                  </a:txBody>
                  <a:tcPr marL="68580" marR="68580" marT="0" marB="0"/>
                </a:tc>
              </a:tr>
              <a:tr h="839991">
                <a:tc>
                  <a:txBody>
                    <a:bodyPr/>
                    <a:lstStyle/>
                    <a:p>
                      <a:pPr marL="285750" marR="0" lvl="0" indent="-285750">
                        <a:lnSpc>
                          <a:spcPct val="120000"/>
                        </a:lnSpc>
                        <a:spcBef>
                          <a:spcPts val="200"/>
                        </a:spcBef>
                        <a:spcAft>
                          <a:spcPts val="200"/>
                        </a:spcAft>
                        <a:buFont typeface="+mj-lt"/>
                        <a:buNone/>
                      </a:pPr>
                      <a:r>
                        <a:rPr lang="es-VE" sz="1400" dirty="0" smtClean="0">
                          <a:latin typeface="Tahoma" pitchFamily="34" charset="0"/>
                          <a:ea typeface="Tahoma" pitchFamily="34" charset="0"/>
                          <a:cs typeface="Tahoma" pitchFamily="34" charset="0"/>
                        </a:rPr>
                        <a:t>c.  Competencia </a:t>
                      </a:r>
                      <a:r>
                        <a:rPr lang="es-VE" sz="1400" dirty="0">
                          <a:latin typeface="Tahoma" pitchFamily="34" charset="0"/>
                          <a:ea typeface="Tahoma" pitchFamily="34" charset="0"/>
                          <a:cs typeface="Tahoma" pitchFamily="34" charset="0"/>
                        </a:rPr>
                        <a:t>social y ciudadana para convivir en una sociedad democrática, ejercer sus derechos y deberes, defender los derechos de los demás y contribuir en la construcción de una sociedad más libre, justa y solidaria.</a:t>
                      </a:r>
                      <a:endParaRPr lang="es-VE" sz="1400" i="1"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1</a:t>
                      </a: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3</a:t>
                      </a: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2</a:t>
                      </a:r>
                      <a:endParaRPr lang="es-ES" sz="1400" i="0" dirty="0">
                        <a:latin typeface="Tahoma" pitchFamily="34" charset="0"/>
                        <a:ea typeface="Tahoma" pitchFamily="34" charset="0"/>
                        <a:cs typeface="Tahoma" pitchFamily="34" charset="0"/>
                      </a:endParaRPr>
                    </a:p>
                  </a:txBody>
                  <a:tcPr marL="68580" marR="68580" marT="0" marB="0"/>
                </a:tc>
              </a:tr>
              <a:tr h="839991">
                <a:tc>
                  <a:txBody>
                    <a:bodyPr/>
                    <a:lstStyle/>
                    <a:p>
                      <a:pPr marL="285750" marR="0" lvl="0" indent="-285750">
                        <a:lnSpc>
                          <a:spcPct val="120000"/>
                        </a:lnSpc>
                        <a:spcBef>
                          <a:spcPts val="200"/>
                        </a:spcBef>
                        <a:spcAft>
                          <a:spcPts val="200"/>
                        </a:spcAft>
                        <a:buFont typeface="+mj-lt"/>
                        <a:buNone/>
                      </a:pPr>
                      <a:r>
                        <a:rPr lang="es-VE" sz="1400" dirty="0" smtClean="0">
                          <a:latin typeface="Tahoma" pitchFamily="34" charset="0"/>
                          <a:ea typeface="Tahoma" pitchFamily="34" charset="0"/>
                          <a:cs typeface="Tahoma" pitchFamily="34" charset="0"/>
                        </a:rPr>
                        <a:t>d.  Competencia </a:t>
                      </a:r>
                      <a:r>
                        <a:rPr lang="es-VE" sz="1400" dirty="0">
                          <a:latin typeface="Tahoma" pitchFamily="34" charset="0"/>
                          <a:ea typeface="Tahoma" pitchFamily="34" charset="0"/>
                          <a:cs typeface="Tahoma" pitchFamily="34" charset="0"/>
                        </a:rPr>
                        <a:t>en la interacción con el mundo físico, tanto en sus aspectos naturales como en los generados por la acción humana, incluye la valoración de su salud integral, la protección de todos los seres vivos y la conservación del ambiente.</a:t>
                      </a:r>
                      <a:endParaRPr lang="es-VE" sz="1400" i="1"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1</a:t>
                      </a: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2</a:t>
                      </a: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a:latin typeface="Tahoma" pitchFamily="34" charset="0"/>
                        <a:ea typeface="Tahoma" pitchFamily="34" charset="0"/>
                        <a:cs typeface="Tahoma" pitchFamily="34" charset="0"/>
                      </a:endParaRPr>
                    </a:p>
                  </a:txBody>
                  <a:tcPr marL="68580" marR="68580" marT="0" marB="0"/>
                </a:tc>
              </a:tr>
              <a:tr h="279997">
                <a:tc>
                  <a:txBody>
                    <a:bodyPr/>
                    <a:lstStyle/>
                    <a:p>
                      <a:pPr marL="285750" marR="0" lvl="0" indent="-285750">
                        <a:lnSpc>
                          <a:spcPct val="120000"/>
                        </a:lnSpc>
                        <a:spcBef>
                          <a:spcPts val="200"/>
                        </a:spcBef>
                        <a:spcAft>
                          <a:spcPts val="200"/>
                        </a:spcAft>
                        <a:buFont typeface="+mj-lt"/>
                        <a:buNone/>
                      </a:pPr>
                      <a:r>
                        <a:rPr lang="es-ES" sz="1400" dirty="0" smtClean="0">
                          <a:latin typeface="Tahoma" pitchFamily="34" charset="0"/>
                          <a:ea typeface="Tahoma" pitchFamily="34" charset="0"/>
                          <a:cs typeface="Tahoma" pitchFamily="34" charset="0"/>
                        </a:rPr>
                        <a:t>e.  </a:t>
                      </a:r>
                      <a:r>
                        <a:rPr lang="es-VE" sz="1400" dirty="0">
                          <a:latin typeface="Tahoma" pitchFamily="34" charset="0"/>
                          <a:ea typeface="Tahoma" pitchFamily="34" charset="0"/>
                          <a:cs typeface="Tahoma" pitchFamily="34" charset="0"/>
                        </a:rPr>
                        <a:t>Formación cristiana para en todo amar y servir con y para los demás.</a:t>
                      </a:r>
                      <a:endParaRPr lang="es-VE" sz="1400" i="1"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3</a:t>
                      </a: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1</a:t>
                      </a: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2</a:t>
                      </a:r>
                      <a:endParaRPr lang="es-ES" sz="1400" i="0" dirty="0">
                        <a:latin typeface="Tahoma" pitchFamily="34" charset="0"/>
                        <a:ea typeface="Tahoma" pitchFamily="34" charset="0"/>
                        <a:cs typeface="Tahoma" pitchFamily="34" charset="0"/>
                      </a:endParaRPr>
                    </a:p>
                  </a:txBody>
                  <a:tcPr marL="68580" marR="68580" marT="0" marB="0"/>
                </a:tc>
              </a:tr>
              <a:tr h="279997">
                <a:tc>
                  <a:txBody>
                    <a:bodyPr/>
                    <a:lstStyle/>
                    <a:p>
                      <a:pPr marL="285750" marR="0" lvl="0" indent="-285750">
                        <a:lnSpc>
                          <a:spcPct val="120000"/>
                        </a:lnSpc>
                        <a:spcBef>
                          <a:spcPts val="200"/>
                        </a:spcBef>
                        <a:spcAft>
                          <a:spcPts val="200"/>
                        </a:spcAft>
                        <a:buFont typeface="+mj-lt"/>
                        <a:buNone/>
                      </a:pPr>
                      <a:r>
                        <a:rPr lang="es-VE" sz="1400" dirty="0" smtClean="0">
                          <a:latin typeface="Tahoma" pitchFamily="34" charset="0"/>
                          <a:ea typeface="Tahoma" pitchFamily="34" charset="0"/>
                          <a:cs typeface="Tahoma" pitchFamily="34" charset="0"/>
                        </a:rPr>
                        <a:t>f.   Motivación </a:t>
                      </a:r>
                      <a:r>
                        <a:rPr lang="es-VE" sz="1400" dirty="0">
                          <a:latin typeface="Tahoma" pitchFamily="34" charset="0"/>
                          <a:ea typeface="Tahoma" pitchFamily="34" charset="0"/>
                          <a:cs typeface="Tahoma" pitchFamily="34" charset="0"/>
                        </a:rPr>
                        <a:t>para continuar su formación permanente.</a:t>
                      </a:r>
                      <a:endParaRPr lang="es-VE" sz="1400" i="1"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1</a:t>
                      </a: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r>
                        <a:rPr lang="es-ES" sz="1400" i="0" dirty="0" smtClean="0">
                          <a:latin typeface="Tahoma" pitchFamily="34" charset="0"/>
                          <a:ea typeface="Tahoma" pitchFamily="34" charset="0"/>
                          <a:cs typeface="Tahoma" pitchFamily="34" charset="0"/>
                        </a:rPr>
                        <a:t>1</a:t>
                      </a: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a:latin typeface="Tahoma" pitchFamily="34" charset="0"/>
                        <a:ea typeface="Tahoma" pitchFamily="34" charset="0"/>
                        <a:cs typeface="Tahoma" pitchFamily="34" charset="0"/>
                      </a:endParaRPr>
                    </a:p>
                  </a:txBody>
                  <a:tcPr marL="68580" marR="68580" marT="0" marB="0"/>
                </a:tc>
              </a:tr>
              <a:tr h="559994">
                <a:tc>
                  <a:txBody>
                    <a:bodyPr/>
                    <a:lstStyle/>
                    <a:p>
                      <a:pPr marL="285750" marR="0" lvl="0" indent="-285750">
                        <a:lnSpc>
                          <a:spcPct val="120000"/>
                        </a:lnSpc>
                        <a:spcBef>
                          <a:spcPts val="200"/>
                        </a:spcBef>
                        <a:spcAft>
                          <a:spcPts val="200"/>
                        </a:spcAft>
                        <a:buFont typeface="+mj-lt"/>
                        <a:buNone/>
                      </a:pPr>
                      <a:r>
                        <a:rPr lang="es-VE" sz="1400" dirty="0" smtClean="0">
                          <a:latin typeface="Tahoma" pitchFamily="34" charset="0"/>
                          <a:ea typeface="Tahoma" pitchFamily="34" charset="0"/>
                          <a:cs typeface="Tahoma" pitchFamily="34" charset="0"/>
                        </a:rPr>
                        <a:t>g.  Habilidades </a:t>
                      </a:r>
                      <a:r>
                        <a:rPr lang="es-VE" sz="1400" dirty="0">
                          <a:latin typeface="Tahoma" pitchFamily="34" charset="0"/>
                          <a:ea typeface="Tahoma" pitchFamily="34" charset="0"/>
                          <a:cs typeface="Tahoma" pitchFamily="34" charset="0"/>
                        </a:rPr>
                        <a:t>básicas en exploración de oficios que le permiten la inserción laboral en un área de su interés. </a:t>
                      </a:r>
                      <a:endParaRPr lang="es-VE" sz="1400" i="1"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dirty="0">
                        <a:latin typeface="Tahoma" pitchFamily="34" charset="0"/>
                        <a:ea typeface="Tahoma" pitchFamily="34" charset="0"/>
                        <a:cs typeface="Tahoma" pitchFamily="34" charset="0"/>
                      </a:endParaRPr>
                    </a:p>
                  </a:txBody>
                  <a:tcPr marL="68580" marR="68580" marT="0" marB="0"/>
                </a:tc>
                <a:tc>
                  <a:txBody>
                    <a:bodyPr/>
                    <a:lstStyle/>
                    <a:p>
                      <a:pPr marL="0" marR="0">
                        <a:lnSpc>
                          <a:spcPct val="120000"/>
                        </a:lnSpc>
                        <a:spcBef>
                          <a:spcPts val="200"/>
                        </a:spcBef>
                        <a:spcAft>
                          <a:spcPts val="200"/>
                        </a:spcAft>
                      </a:pPr>
                      <a:endParaRPr lang="es-ES" sz="1400" i="0" dirty="0">
                        <a:latin typeface="Tahoma" pitchFamily="34" charset="0"/>
                        <a:ea typeface="Tahoma" pitchFamily="34" charset="0"/>
                        <a:cs typeface="Tahoma" pitchFamily="34"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328901" y="228600"/>
            <a:ext cx="65869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s-VE" i="1" dirty="0" smtClean="0">
                <a:solidFill>
                  <a:srgbClr val="000000"/>
                </a:solidFill>
                <a:latin typeface="Tahoma" pitchFamily="34" charset="0"/>
                <a:ea typeface="Tahoma" pitchFamily="34" charset="0"/>
                <a:cs typeface="Tahoma" pitchFamily="34" charset="0"/>
              </a:rPr>
              <a:t>II. Dónde ponemos los mayores énfasis y cómo los trabajamos</a:t>
            </a:r>
            <a:endParaRPr lang="es-VE" i="1" dirty="0">
              <a:solidFill>
                <a:srgbClr val="000000"/>
              </a:solidFill>
              <a:latin typeface="Tahoma" pitchFamily="34" charset="0"/>
              <a:ea typeface="Tahoma" pitchFamily="34" charset="0"/>
              <a:cs typeface="Tahoma" pitchFamily="34" charset="0"/>
            </a:endParaRPr>
          </a:p>
        </p:txBody>
      </p:sp>
      <p:pic>
        <p:nvPicPr>
          <p:cNvPr id="8" name="Picture 25" descr="logo de oscasi en alta resolucion"/>
          <p:cNvPicPr>
            <a:picLocks noChangeAspect="1" noChangeArrowheads="1"/>
          </p:cNvPicPr>
          <p:nvPr/>
        </p:nvPicPr>
        <p:blipFill>
          <a:blip r:embed="rId2" cstate="print"/>
          <a:srcRect t="68887"/>
          <a:stretch>
            <a:fillRect/>
          </a:stretch>
        </p:blipFill>
        <p:spPr bwMode="auto">
          <a:xfrm>
            <a:off x="7964487" y="82575"/>
            <a:ext cx="1027113" cy="603225"/>
          </a:xfrm>
          <a:prstGeom prst="rect">
            <a:avLst/>
          </a:prstGeom>
          <a:noFill/>
          <a:ln w="9525">
            <a:noFill/>
            <a:miter lim="800000"/>
            <a:headEnd/>
            <a:tailEnd/>
          </a:ln>
        </p:spPr>
      </p:pic>
      <p:sp useBgFill="1">
        <p:nvSpPr>
          <p:cNvPr id="7" name="Rectangle 6"/>
          <p:cNvSpPr/>
          <p:nvPr/>
        </p:nvSpPr>
        <p:spPr>
          <a:xfrm>
            <a:off x="1471689" y="4953000"/>
            <a:ext cx="6072111" cy="646331"/>
          </a:xfrm>
          <a:prstGeom prst="rect">
            <a:avLst/>
          </a:prstGeom>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dirty="0" err="1" smtClean="0">
                <a:ln w="0"/>
                <a:solidFill>
                  <a:srgbClr val="008080"/>
                </a:solidFill>
                <a:effectLst>
                  <a:reflection blurRad="12700" stA="50000" endPos="50000" dist="5000" dir="5400000" sy="-100000" rotWithShape="0"/>
                </a:effectLst>
              </a:rPr>
              <a:t>Competentes</a:t>
            </a:r>
            <a:r>
              <a:rPr lang="en-US" sz="3600" b="1" cap="all" dirty="0" smtClean="0">
                <a:ln w="0"/>
                <a:solidFill>
                  <a:srgbClr val="008080"/>
                </a:solidFill>
                <a:effectLst>
                  <a:reflection blurRad="12700" stA="50000" endPos="50000" dist="5000" dir="5400000" sy="-100000" rotWithShape="0"/>
                </a:effectLst>
              </a:rPr>
              <a:t> y </a:t>
            </a:r>
            <a:r>
              <a:rPr lang="en-US" sz="3600" b="1" cap="all" dirty="0" err="1" smtClean="0">
                <a:ln w="0"/>
                <a:solidFill>
                  <a:srgbClr val="008080"/>
                </a:solidFill>
                <a:effectLst>
                  <a:reflection blurRad="12700" stA="50000" endPos="50000" dist="5000" dir="5400000" sy="-100000" rotWithShape="0"/>
                </a:effectLst>
              </a:rPr>
              <a:t>compasivos</a:t>
            </a:r>
            <a:endParaRPr lang="en-US" sz="3600" b="1" cap="all" dirty="0">
              <a:ln w="0"/>
              <a:solidFill>
                <a:srgbClr val="008080"/>
              </a:solidFill>
              <a:effectLst>
                <a:reflection blurRad="12700" stA="50000" endPos="50000" dist="5000" dir="5400000" sy="-100000" rotWithShape="0"/>
              </a:effectLst>
            </a:endParaRPr>
          </a:p>
        </p:txBody>
      </p:sp>
      <p:sp>
        <p:nvSpPr>
          <p:cNvPr id="14" name="Flowchart: Alternate Process 13"/>
          <p:cNvSpPr/>
          <p:nvPr/>
        </p:nvSpPr>
        <p:spPr>
          <a:xfrm>
            <a:off x="685800" y="1905000"/>
            <a:ext cx="7696200" cy="2133600"/>
          </a:xfrm>
          <a:prstGeom prst="flowChartAlternateProcess">
            <a:avLst/>
          </a:prstGeom>
          <a:solidFill>
            <a:srgbClr val="A9DA7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VE" sz="2200" b="1" dirty="0" smtClean="0">
                <a:latin typeface="Tahoma" pitchFamily="34" charset="0"/>
                <a:ea typeface="Tahoma" pitchFamily="34" charset="0"/>
                <a:cs typeface="Tahoma" pitchFamily="34" charset="0"/>
              </a:rPr>
              <a:t>“Apoyar a las comunidades populares </a:t>
            </a:r>
          </a:p>
          <a:p>
            <a:pPr algn="ctr">
              <a:lnSpc>
                <a:spcPct val="150000"/>
              </a:lnSpc>
            </a:pPr>
            <a:r>
              <a:rPr lang="es-VE" sz="2200" b="1" dirty="0" smtClean="0">
                <a:latin typeface="Tahoma" pitchFamily="34" charset="0"/>
                <a:ea typeface="Tahoma" pitchFamily="34" charset="0"/>
                <a:cs typeface="Tahoma" pitchFamily="34" charset="0"/>
              </a:rPr>
              <a:t>promoviendo la superación humana, </a:t>
            </a:r>
          </a:p>
          <a:p>
            <a:pPr algn="ctr">
              <a:lnSpc>
                <a:spcPct val="150000"/>
              </a:lnSpc>
            </a:pPr>
            <a:r>
              <a:rPr lang="es-VE" sz="2200" b="1" dirty="0" smtClean="0">
                <a:latin typeface="Tahoma" pitchFamily="34" charset="0"/>
                <a:ea typeface="Tahoma" pitchFamily="34" charset="0"/>
                <a:cs typeface="Tahoma" pitchFamily="34" charset="0"/>
              </a:rPr>
              <a:t>mediante el fomento de acción social </a:t>
            </a:r>
          </a:p>
          <a:p>
            <a:pPr algn="ctr">
              <a:lnSpc>
                <a:spcPct val="150000"/>
              </a:lnSpc>
            </a:pPr>
            <a:r>
              <a:rPr lang="es-VE" sz="2200" b="1" dirty="0" smtClean="0">
                <a:latin typeface="Tahoma" pitchFamily="34" charset="0"/>
                <a:ea typeface="Tahoma" pitchFamily="34" charset="0"/>
                <a:cs typeface="Tahoma" pitchFamily="34" charset="0"/>
              </a:rPr>
              <a:t>de la comunidad educativa del colegio San Ignacio” </a:t>
            </a:r>
            <a:endParaRPr lang="es-VE" sz="2200" b="1" dirty="0"/>
          </a:p>
        </p:txBody>
      </p:sp>
      <p:sp>
        <p:nvSpPr>
          <p:cNvPr id="15" name="Rectangle 3"/>
          <p:cNvSpPr>
            <a:spLocks noChangeArrowheads="1"/>
          </p:cNvSpPr>
          <p:nvPr/>
        </p:nvSpPr>
        <p:spPr bwMode="auto">
          <a:xfrm rot="10800000">
            <a:off x="-1" y="6629399"/>
            <a:ext cx="9180513" cy="115229"/>
          </a:xfrm>
          <a:prstGeom prst="rect">
            <a:avLst/>
          </a:prstGeom>
          <a:solidFill>
            <a:srgbClr val="A0CE14"/>
          </a:solidFill>
          <a:ln w="9525">
            <a:noFill/>
            <a:miter lim="800000"/>
            <a:headEnd/>
            <a:tailEnd/>
          </a:ln>
        </p:spPr>
        <p:txBody>
          <a:bodyPr wrap="none" anchor="ctr"/>
          <a:lstStyle/>
          <a:p>
            <a:endParaRPr lang="es-ES">
              <a:latin typeface="Calibri" pitchFamily="34" charset="0"/>
            </a:endParaRPr>
          </a:p>
        </p:txBody>
      </p:sp>
      <p:sp>
        <p:nvSpPr>
          <p:cNvPr id="16" name="Rectangle 2"/>
          <p:cNvSpPr>
            <a:spLocks noChangeArrowheads="1"/>
          </p:cNvSpPr>
          <p:nvPr/>
        </p:nvSpPr>
        <p:spPr bwMode="auto">
          <a:xfrm flipV="1">
            <a:off x="0" y="6736080"/>
            <a:ext cx="9144000" cy="121919"/>
          </a:xfrm>
          <a:prstGeom prst="rect">
            <a:avLst/>
          </a:prstGeom>
          <a:solidFill>
            <a:srgbClr val="09829A"/>
          </a:solidFill>
          <a:ln w="9525">
            <a:noFill/>
            <a:miter lim="800000"/>
            <a:headEnd/>
            <a:tailEnd/>
          </a:ln>
        </p:spPr>
        <p:txBody>
          <a:bodyPr wrap="none" anchor="ctr"/>
          <a:lstStyle/>
          <a:p>
            <a:endParaRPr lang="es-ES">
              <a:latin typeface="Calibri" pitchFamily="34" charset="0"/>
            </a:endParaRPr>
          </a:p>
        </p:txBody>
      </p:sp>
      <p:cxnSp>
        <p:nvCxnSpPr>
          <p:cNvPr id="18" name="Straight Connector 17"/>
          <p:cNvCxnSpPr/>
          <p:nvPr/>
        </p:nvCxnSpPr>
        <p:spPr>
          <a:xfrm flipV="1">
            <a:off x="1967132" y="2895600"/>
            <a:ext cx="5167532" cy="32408"/>
          </a:xfrm>
          <a:prstGeom prst="line">
            <a:avLst/>
          </a:prstGeom>
          <a:ln w="38100">
            <a:solidFill>
              <a:srgbClr val="2B758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3000" fill="hold"/>
                                        <p:tgtEl>
                                          <p:spTgt spid="18"/>
                                        </p:tgtEl>
                                        <p:attrNameLst>
                                          <p:attrName>ppt_w</p:attrName>
                                        </p:attrNameLst>
                                      </p:cBhvr>
                                      <p:tavLst>
                                        <p:tav tm="0">
                                          <p:val>
                                            <p:strVal val="#ppt_w*0.70"/>
                                          </p:val>
                                        </p:tav>
                                        <p:tav tm="100000">
                                          <p:val>
                                            <p:strVal val="#ppt_w"/>
                                          </p:val>
                                        </p:tav>
                                      </p:tavLst>
                                    </p:anim>
                                    <p:anim calcmode="lin" valueType="num">
                                      <p:cBhvr>
                                        <p:cTn id="8" dur="3000" fill="hold"/>
                                        <p:tgtEl>
                                          <p:spTgt spid="18"/>
                                        </p:tgtEl>
                                        <p:attrNameLst>
                                          <p:attrName>ppt_h</p:attrName>
                                        </p:attrNameLst>
                                      </p:cBhvr>
                                      <p:tavLst>
                                        <p:tav tm="0">
                                          <p:val>
                                            <p:strVal val="#ppt_h"/>
                                          </p:val>
                                        </p:tav>
                                        <p:tav tm="100000">
                                          <p:val>
                                            <p:strVal val="#ppt_h"/>
                                          </p:val>
                                        </p:tav>
                                      </p:tavLst>
                                    </p:anim>
                                    <p:animEffect transition="in" filter="fade">
                                      <p:cBhvr>
                                        <p:cTn id="9" dur="3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382706" y="152400"/>
            <a:ext cx="4855304"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s-VE" i="1" dirty="0" smtClean="0">
                <a:solidFill>
                  <a:srgbClr val="000000"/>
                </a:solidFill>
                <a:latin typeface="Tahoma" pitchFamily="34" charset="0"/>
                <a:ea typeface="Tahoma" pitchFamily="34" charset="0"/>
                <a:cs typeface="Tahoma" pitchFamily="34" charset="0"/>
              </a:rPr>
              <a:t>III. Dónde estamos poniendo menor énfasis</a:t>
            </a:r>
          </a:p>
          <a:p>
            <a:pPr fontAlgn="base">
              <a:spcBef>
                <a:spcPct val="0"/>
              </a:spcBef>
              <a:spcAft>
                <a:spcPct val="0"/>
              </a:spcAft>
            </a:pPr>
            <a:r>
              <a:rPr lang="es-VE" i="1" dirty="0" smtClean="0">
                <a:solidFill>
                  <a:srgbClr val="000000"/>
                </a:solidFill>
                <a:latin typeface="Tahoma" pitchFamily="34" charset="0"/>
                <a:ea typeface="Tahoma" pitchFamily="34" charset="0"/>
                <a:cs typeface="Tahoma" pitchFamily="34" charset="0"/>
              </a:rPr>
              <a:t>      y qué necesitamos trabajar más a futuro </a:t>
            </a:r>
            <a:endParaRPr lang="es-VE" i="1" dirty="0">
              <a:solidFill>
                <a:srgbClr val="000000"/>
              </a:solidFill>
              <a:latin typeface="Tahoma" pitchFamily="34" charset="0"/>
              <a:ea typeface="Tahoma" pitchFamily="34" charset="0"/>
              <a:cs typeface="Tahoma" pitchFamily="34" charset="0"/>
            </a:endParaRPr>
          </a:p>
        </p:txBody>
      </p:sp>
      <p:sp>
        <p:nvSpPr>
          <p:cNvPr id="7" name="Rectangle 6"/>
          <p:cNvSpPr/>
          <p:nvPr/>
        </p:nvSpPr>
        <p:spPr>
          <a:xfrm>
            <a:off x="1371600" y="2362200"/>
            <a:ext cx="6248400" cy="1943481"/>
          </a:xfrm>
          <a:prstGeom prst="rect">
            <a:avLst/>
          </a:prstGeom>
        </p:spPr>
        <p:txBody>
          <a:bodyPr wrap="square">
            <a:spAutoFit/>
          </a:bodyPr>
          <a:lstStyle/>
          <a:p>
            <a:pPr algn="ctr">
              <a:lnSpc>
                <a:spcPct val="150000"/>
              </a:lnSpc>
            </a:pPr>
            <a:r>
              <a:rPr lang="es-VE" sz="2800" dirty="0" smtClean="0">
                <a:solidFill>
                  <a:srgbClr val="008080"/>
                </a:solidFill>
                <a:effectLst>
                  <a:outerShdw blurRad="38100" dist="38100" dir="2700000" algn="tl">
                    <a:srgbClr val="000000">
                      <a:alpha val="43137"/>
                    </a:srgbClr>
                  </a:outerShdw>
                </a:effectLst>
                <a:latin typeface="Tahoma" pitchFamily="34" charset="0"/>
                <a:ea typeface="Tahoma" pitchFamily="34" charset="0"/>
                <a:cs typeface="Tahoma" pitchFamily="34" charset="0"/>
              </a:rPr>
              <a:t>Nos falta mayor énfasis </a:t>
            </a:r>
          </a:p>
          <a:p>
            <a:pPr algn="ctr">
              <a:lnSpc>
                <a:spcPct val="150000"/>
              </a:lnSpc>
            </a:pPr>
            <a:r>
              <a:rPr lang="es-VE" sz="2800" dirty="0" smtClean="0">
                <a:solidFill>
                  <a:srgbClr val="008080"/>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la formación de estudiantes CONSCIENTES Y COMPROMETIDOS </a:t>
            </a:r>
            <a:endParaRPr lang="es-VE" sz="2800" dirty="0">
              <a:solidFill>
                <a:srgbClr val="00808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8" name="Picture 25" descr="logo de oscasi en alta resolucion"/>
          <p:cNvPicPr>
            <a:picLocks noChangeAspect="1" noChangeArrowheads="1"/>
          </p:cNvPicPr>
          <p:nvPr/>
        </p:nvPicPr>
        <p:blipFill>
          <a:blip r:embed="rId2" cstate="print"/>
          <a:srcRect t="68887"/>
          <a:stretch>
            <a:fillRect/>
          </a:stretch>
        </p:blipFill>
        <p:spPr bwMode="auto">
          <a:xfrm>
            <a:off x="7964487" y="82575"/>
            <a:ext cx="1027113" cy="603225"/>
          </a:xfrm>
          <a:prstGeom prst="rect">
            <a:avLst/>
          </a:prstGeom>
          <a:noFill/>
          <a:ln w="9525">
            <a:noFill/>
            <a:miter lim="800000"/>
            <a:headEnd/>
            <a:tailEnd/>
          </a:ln>
        </p:spPr>
      </p:pic>
      <p:sp>
        <p:nvSpPr>
          <p:cNvPr id="5" name="Rectangle 3"/>
          <p:cNvSpPr>
            <a:spLocks noChangeArrowheads="1"/>
          </p:cNvSpPr>
          <p:nvPr/>
        </p:nvSpPr>
        <p:spPr bwMode="auto">
          <a:xfrm rot="10800000">
            <a:off x="-1" y="6643468"/>
            <a:ext cx="9180513" cy="115229"/>
          </a:xfrm>
          <a:prstGeom prst="rect">
            <a:avLst/>
          </a:prstGeom>
          <a:solidFill>
            <a:srgbClr val="A0CE14"/>
          </a:solidFill>
          <a:ln w="9525">
            <a:noFill/>
            <a:miter lim="800000"/>
            <a:headEnd/>
            <a:tailEnd/>
          </a:ln>
        </p:spPr>
        <p:txBody>
          <a:bodyPr wrap="none" anchor="ctr"/>
          <a:lstStyle/>
          <a:p>
            <a:endParaRPr lang="es-ES">
              <a:latin typeface="Calibri" pitchFamily="34" charset="0"/>
            </a:endParaRPr>
          </a:p>
        </p:txBody>
      </p:sp>
      <p:sp>
        <p:nvSpPr>
          <p:cNvPr id="6" name="Rectangle 2"/>
          <p:cNvSpPr>
            <a:spLocks noChangeArrowheads="1"/>
          </p:cNvSpPr>
          <p:nvPr/>
        </p:nvSpPr>
        <p:spPr bwMode="auto">
          <a:xfrm flipV="1">
            <a:off x="0" y="6750149"/>
            <a:ext cx="9144000" cy="121919"/>
          </a:xfrm>
          <a:prstGeom prst="rect">
            <a:avLst/>
          </a:prstGeom>
          <a:solidFill>
            <a:srgbClr val="09829A"/>
          </a:solidFill>
          <a:ln w="9525">
            <a:noFill/>
            <a:miter lim="800000"/>
            <a:headEnd/>
            <a:tailEnd/>
          </a:ln>
        </p:spPr>
        <p:txBody>
          <a:bodyPr wrap="none" anchor="ctr"/>
          <a:lstStyle/>
          <a:p>
            <a:endParaRPr lang="es-ES">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626</TotalTime>
  <Words>635</Words>
  <Application>Microsoft Office PowerPoint</Application>
  <PresentationFormat>Presentación en pantalla (4:3)</PresentationFormat>
  <Paragraphs>70</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Office Theme</vt:lpstr>
      <vt:lpstr>Diapositiva 1</vt:lpstr>
      <vt:lpstr>Diapositiva 2</vt:lpstr>
      <vt:lpstr>Diapositiva 3</vt:lpstr>
      <vt:lpstr>Diapositiva 4</vt:lpstr>
      <vt:lpstr>Diapositiva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CoorGeneral</dc:creator>
  <cp:lastModifiedBy>Luis Ugalde</cp:lastModifiedBy>
  <cp:revision>60</cp:revision>
  <dcterms:created xsi:type="dcterms:W3CDTF">2013-04-22T21:24:29Z</dcterms:created>
  <dcterms:modified xsi:type="dcterms:W3CDTF">2013-04-26T15:03:19Z</dcterms:modified>
</cp:coreProperties>
</file>